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9" r:id="rId3"/>
    <p:sldId id="257" r:id="rId4"/>
    <p:sldId id="258" r:id="rId5"/>
    <p:sldId id="270" r:id="rId6"/>
    <p:sldId id="260"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3/30/2015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3/30/2015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133600"/>
            <a:ext cx="7772400" cy="1470025"/>
          </a:xfrm>
        </p:spPr>
        <p:txBody>
          <a:bodyPr>
            <a:noAutofit/>
          </a:bodyPr>
          <a:lstStyle/>
          <a:p>
            <a:r>
              <a:rPr lang="lt-LT" sz="4800" dirty="0" smtClean="0">
                <a:latin typeface="Times New Roman" pitchFamily="18" charset="0"/>
                <a:cs typeface="Times New Roman" pitchFamily="18" charset="0"/>
              </a:rPr>
              <a:t>“PROGRAMA “ZIPIO DRAUGAI” – BENDRAVIMUI IR PAŽINIMUI”</a:t>
            </a:r>
            <a:endParaRPr lang="lt-LT" sz="4800" dirty="0">
              <a:latin typeface="Times New Roman" pitchFamily="18" charset="0"/>
              <a:cs typeface="Times New Roman" pitchFamily="18" charset="0"/>
            </a:endParaRPr>
          </a:p>
        </p:txBody>
      </p:sp>
      <p:sp>
        <p:nvSpPr>
          <p:cNvPr id="3" name="Subtitle 2"/>
          <p:cNvSpPr>
            <a:spLocks noGrp="1"/>
          </p:cNvSpPr>
          <p:nvPr>
            <p:ph type="subTitle" idx="1"/>
          </p:nvPr>
        </p:nvSpPr>
        <p:spPr>
          <a:xfrm>
            <a:off x="762000" y="4191000"/>
            <a:ext cx="7854696" cy="1752600"/>
          </a:xfrm>
        </p:spPr>
        <p:txBody>
          <a:bodyPr>
            <a:normAutofit/>
          </a:bodyPr>
          <a:lstStyle/>
          <a:p>
            <a:r>
              <a:rPr lang="lt-LT" dirty="0" smtClean="0"/>
              <a:t>LAZDIJŲ MOKYKLA-DARŽELIS “VYTURĖLIS”</a:t>
            </a:r>
          </a:p>
          <a:p>
            <a:r>
              <a:rPr lang="lt-LT" dirty="0" smtClean="0"/>
              <a:t>Priešmokyklinio ugdymo pedagogė Rasa Sukackienė</a:t>
            </a:r>
            <a:endParaRPr lang="lt-L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458200" cy="3733800"/>
          </a:xfrm>
        </p:spPr>
        <p:txBody>
          <a:bodyPr>
            <a:normAutofit/>
          </a:bodyPr>
          <a:lstStyle/>
          <a:p>
            <a:r>
              <a:rPr lang="lt-LT" sz="3600" dirty="0" smtClean="0">
                <a:latin typeface="Times New Roman" pitchFamily="18" charset="0"/>
                <a:cs typeface="Times New Roman" pitchFamily="18" charset="0"/>
              </a:rPr>
              <a:t>Įgyvendinant programą “Zipio draugai” kasmet prisidedame prie “Vaikų linijos” inicijuotos akcijos “Savaitė be patyčių”</a:t>
            </a:r>
            <a:br>
              <a:rPr lang="lt-LT" sz="3600" dirty="0" smtClean="0">
                <a:latin typeface="Times New Roman" pitchFamily="18" charset="0"/>
                <a:cs typeface="Times New Roman" pitchFamily="18" charset="0"/>
              </a:rPr>
            </a:br>
            <a:r>
              <a:rPr lang="lt-LT" sz="2700" dirty="0" smtClean="0">
                <a:latin typeface="Times New Roman" pitchFamily="18" charset="0"/>
                <a:cs typeface="Times New Roman" pitchFamily="18" charset="0"/>
              </a:rPr>
              <a:t> Šiais metais vyko bendras renginys “Mes tarp draugų”, kurio metu priešmokyklinio amžiaus vaikai paruošė vaidinimą “Miško žvėrelių draugystė”</a:t>
            </a:r>
            <a:r>
              <a:rPr lang="lt-LT" sz="2700" dirty="0" smtClean="0"/>
              <a:t/>
            </a:r>
            <a:br>
              <a:rPr lang="lt-LT" sz="2700" dirty="0" smtClean="0"/>
            </a:br>
            <a:endParaRPr lang="lt-LT" sz="2700" dirty="0">
              <a:latin typeface="Times New Roman" pitchFamily="18" charset="0"/>
              <a:cs typeface="Times New Roman" pitchFamily="18" charset="0"/>
            </a:endParaRPr>
          </a:p>
        </p:txBody>
      </p:sp>
      <p:pic>
        <p:nvPicPr>
          <p:cNvPr id="3076" name="Picture 4" descr="C:\Users\Rasa\Documents\VYTURELIS\2014m.m\Apie Zipi\ZIPIUI\Zipiai\Zipiai\DSC_0952.JPG"/>
          <p:cNvPicPr>
            <a:picLocks noGrp="1" noChangeAspect="1" noChangeArrowheads="1"/>
          </p:cNvPicPr>
          <p:nvPr>
            <p:ph idx="1"/>
          </p:nvPr>
        </p:nvPicPr>
        <p:blipFill>
          <a:blip r:embed="rId2" cstate="print"/>
          <a:srcRect/>
          <a:stretch>
            <a:fillRect/>
          </a:stretch>
        </p:blipFill>
        <p:spPr bwMode="auto">
          <a:xfrm>
            <a:off x="1828800" y="3810000"/>
            <a:ext cx="5410199" cy="27432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229600" cy="1143000"/>
          </a:xfrm>
        </p:spPr>
        <p:txBody>
          <a:bodyPr>
            <a:normAutofit fontScale="90000"/>
          </a:bodyPr>
          <a:lstStyle/>
          <a:p>
            <a:r>
              <a:rPr lang="lt-LT" dirty="0" smtClean="0">
                <a:latin typeface="Times New Roman" pitchFamily="18" charset="0"/>
                <a:cs typeface="Times New Roman" pitchFamily="18" charset="0"/>
              </a:rPr>
              <a:t>2014 metais “Savaitės be patyčių” metu vaikai gamino Draugystės knygas, kuriomis keitėsi vaikai bendro renginio metu </a:t>
            </a:r>
            <a:endParaRPr lang="lt-LT" dirty="0">
              <a:latin typeface="Times New Roman" pitchFamily="18" charset="0"/>
              <a:cs typeface="Times New Roman" pitchFamily="18" charset="0"/>
            </a:endParaRP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1828800" y="2895600"/>
            <a:ext cx="5335694" cy="3622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915400" cy="1143000"/>
          </a:xfrm>
        </p:spPr>
        <p:txBody>
          <a:bodyPr>
            <a:normAutofit fontScale="90000"/>
          </a:bodyPr>
          <a:lstStyle/>
          <a:p>
            <a:r>
              <a:rPr lang="lt-LT" sz="6000" dirty="0" smtClean="0">
                <a:latin typeface="Times New Roman" pitchFamily="18" charset="0"/>
                <a:cs typeface="Times New Roman" pitchFamily="18" charset="0"/>
              </a:rPr>
              <a:t>Išvados</a:t>
            </a:r>
            <a:r>
              <a:rPr lang="lt-LT" dirty="0" smtClean="0"/>
              <a:t/>
            </a:r>
            <a:br>
              <a:rPr lang="lt-LT" dirty="0" smtClean="0"/>
            </a:br>
            <a:r>
              <a:rPr lang="lt-LT" sz="4200" dirty="0" smtClean="0">
                <a:latin typeface="Times New Roman" pitchFamily="18" charset="0"/>
                <a:cs typeface="Times New Roman" pitchFamily="18" charset="0"/>
              </a:rPr>
              <a:t>“Zipio draugai” programoje dalyvavę vaikai:</a:t>
            </a:r>
            <a:endParaRPr lang="lt-LT" sz="4200" dirty="0">
              <a:latin typeface="Times New Roman" pitchFamily="18" charset="0"/>
              <a:cs typeface="Times New Roman" pitchFamily="18" charset="0"/>
            </a:endParaRPr>
          </a:p>
        </p:txBody>
      </p:sp>
      <p:sp>
        <p:nvSpPr>
          <p:cNvPr id="3" name="Content Placeholder 2"/>
          <p:cNvSpPr>
            <a:spLocks noGrp="1"/>
          </p:cNvSpPr>
          <p:nvPr>
            <p:ph idx="1"/>
          </p:nvPr>
        </p:nvSpPr>
        <p:spPr>
          <a:xfrm>
            <a:off x="762000" y="1981200"/>
            <a:ext cx="7924800" cy="4144963"/>
          </a:xfrm>
        </p:spPr>
        <p:txBody>
          <a:bodyPr>
            <a:normAutofit/>
          </a:bodyPr>
          <a:lstStyle/>
          <a:p>
            <a:r>
              <a:rPr lang="lt-LT" dirty="0" smtClean="0">
                <a:latin typeface="Times New Roman" pitchFamily="18" charset="0"/>
                <a:cs typeface="Times New Roman" pitchFamily="18" charset="0"/>
              </a:rPr>
              <a:t>išmoko patys susivokti savo jausmuose, išreikšti juos žodžiais, suprasti problemas, ieškoti išeičių;</a:t>
            </a:r>
          </a:p>
          <a:p>
            <a:r>
              <a:rPr lang="lt-LT" dirty="0" smtClean="0">
                <a:latin typeface="Times New Roman" pitchFamily="18" charset="0"/>
                <a:cs typeface="Times New Roman" pitchFamily="18" charset="0"/>
              </a:rPr>
              <a:t>tapo labiau pasitikintys savimi;</a:t>
            </a:r>
          </a:p>
          <a:p>
            <a:r>
              <a:rPr lang="lt-LT" dirty="0" smtClean="0">
                <a:latin typeface="Times New Roman" pitchFamily="18" charset="0"/>
                <a:cs typeface="Times New Roman" pitchFamily="18" charset="0"/>
              </a:rPr>
              <a:t>padidėjo empatiškumas, vaikai tapo jautresni kitų emocinei būsenai;</a:t>
            </a:r>
          </a:p>
          <a:p>
            <a:r>
              <a:rPr lang="lt-LT" dirty="0" smtClean="0">
                <a:latin typeface="Times New Roman" pitchFamily="18" charset="0"/>
                <a:cs typeface="Times New Roman" pitchFamily="18" charset="0"/>
              </a:rPr>
              <a:t>pagerėjo vaikų tarpusavio santykiai, išmoko pastebėti kito savijautą, stengėsi pasikalbėti, patarti, nuraminti draugą.</a:t>
            </a:r>
          </a:p>
          <a:p>
            <a:r>
              <a:rPr lang="lt-LT" dirty="0" smtClean="0">
                <a:latin typeface="Times New Roman" pitchFamily="18" charset="0"/>
                <a:cs typeface="Times New Roman" pitchFamily="18" charset="0"/>
              </a:rPr>
              <a:t>sumažėjo </a:t>
            </a:r>
            <a:r>
              <a:rPr lang="lt-LT" dirty="0" smtClean="0">
                <a:latin typeface="Times New Roman" pitchFamily="18" charset="0"/>
                <a:cs typeface="Times New Roman" pitchFamily="18" charset="0"/>
              </a:rPr>
              <a:t>agresyvaus elgesio </a:t>
            </a:r>
            <a:r>
              <a:rPr lang="lt-LT" dirty="0" smtClean="0">
                <a:latin typeface="Times New Roman" pitchFamily="18" charset="0"/>
                <a:cs typeface="Times New Roman" pitchFamily="18" charset="0"/>
              </a:rPr>
              <a:t>atvejų.</a:t>
            </a:r>
            <a:endParaRPr lang="lt-LT"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Literatūra</a:t>
            </a:r>
            <a:endParaRPr lang="lt-LT" dirty="0"/>
          </a:p>
        </p:txBody>
      </p:sp>
      <p:sp>
        <p:nvSpPr>
          <p:cNvPr id="3" name="Content Placeholder 2"/>
          <p:cNvSpPr>
            <a:spLocks noGrp="1"/>
          </p:cNvSpPr>
          <p:nvPr>
            <p:ph idx="1"/>
          </p:nvPr>
        </p:nvSpPr>
        <p:spPr>
          <a:xfrm>
            <a:off x="533400" y="2133600"/>
            <a:ext cx="8229600" cy="4525963"/>
          </a:xfrm>
        </p:spPr>
        <p:txBody>
          <a:bodyPr>
            <a:normAutofit/>
          </a:bodyPr>
          <a:lstStyle/>
          <a:p>
            <a:r>
              <a:rPr lang="lt-LT" dirty="0" smtClean="0"/>
              <a:t>Bieliauskienė I., Monkevičienė O., Okunauskienė A. Programa “Zipio draugai”. Vadovas konsultanto padėjėjui. II dalis. Kronta, 2009</a:t>
            </a:r>
          </a:p>
          <a:p>
            <a:r>
              <a:rPr lang="lt-LT" dirty="0" smtClean="0"/>
              <a:t>Įvadas į programą “Zipio draugai”.</a:t>
            </a:r>
          </a:p>
          <a:p>
            <a:r>
              <a:rPr lang="lt-LT" dirty="0" smtClean="0"/>
              <a:t>Priešmokyklinio ugdymo turinio įgyvendinimas. Metodinės rekomendacijos. Vilnius, 2004</a:t>
            </a:r>
          </a:p>
          <a:p>
            <a:r>
              <a:rPr lang="lt-LT" dirty="0" smtClean="0"/>
              <a:t>Priešmokyklinio ugdymo bendroji programa. 2014</a:t>
            </a:r>
          </a:p>
          <a:p>
            <a:r>
              <a:rPr lang="lt-LT" dirty="0" smtClean="0"/>
              <a:t>Programa “Zipio Draugai”. Atmintinė pedagogams</a:t>
            </a:r>
          </a:p>
          <a:p>
            <a:endParaRPr lang="lt-LT"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143000"/>
          </a:xfrm>
        </p:spPr>
        <p:txBody>
          <a:bodyPr>
            <a:normAutofit fontScale="90000"/>
          </a:bodyPr>
          <a:lstStyle/>
          <a:p>
            <a:pPr algn="ctr"/>
            <a:r>
              <a:rPr lang="lt-LT" dirty="0" smtClean="0"/>
              <a:t>AČIŪ</a:t>
            </a:r>
            <a:br>
              <a:rPr lang="lt-LT" dirty="0" smtClean="0"/>
            </a:br>
            <a:endParaRPr lang="lt-LT" dirty="0"/>
          </a:p>
        </p:txBody>
      </p:sp>
      <p:sp>
        <p:nvSpPr>
          <p:cNvPr id="3" name="Content Placeholder 2"/>
          <p:cNvSpPr>
            <a:spLocks noGrp="1"/>
          </p:cNvSpPr>
          <p:nvPr>
            <p:ph idx="1"/>
          </p:nvPr>
        </p:nvSpPr>
        <p:spPr/>
        <p:txBody>
          <a:bodyPr/>
          <a:lstStyle/>
          <a:p>
            <a:pPr algn="ctr">
              <a:buNone/>
            </a:pPr>
            <a:endParaRPr lang="lt-LT" dirty="0" smtClean="0"/>
          </a:p>
          <a:p>
            <a:pPr algn="ctr">
              <a:buNone/>
            </a:pPr>
            <a:endParaRPr lang="lt-LT" dirty="0" smtClean="0"/>
          </a:p>
          <a:p>
            <a:pPr algn="ctr">
              <a:buNone/>
            </a:pPr>
            <a:endParaRPr lang="lt-LT" dirty="0" smtClean="0"/>
          </a:p>
        </p:txBody>
      </p:sp>
      <p:pic>
        <p:nvPicPr>
          <p:cNvPr id="4098" name="Picture 2" descr="C:\Users\Rasa\Documents\VYTURELIS\2014m.m\Apie Zipi\ZIPIUI\Zipiai\Zipiai\DSC_1207.jpg"/>
          <p:cNvPicPr>
            <a:picLocks noChangeAspect="1" noChangeArrowheads="1"/>
          </p:cNvPicPr>
          <p:nvPr/>
        </p:nvPicPr>
        <p:blipFill>
          <a:blip r:embed="rId2" cstate="print"/>
          <a:srcRect/>
          <a:stretch>
            <a:fillRect/>
          </a:stretch>
        </p:blipFill>
        <p:spPr bwMode="auto">
          <a:xfrm>
            <a:off x="1752600" y="1752600"/>
            <a:ext cx="6184859" cy="413987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76400"/>
            <a:ext cx="8229600" cy="1143000"/>
          </a:xfrm>
        </p:spPr>
        <p:txBody>
          <a:bodyPr>
            <a:normAutofit fontScale="90000"/>
          </a:bodyPr>
          <a:lstStyle/>
          <a:p>
            <a:r>
              <a:rPr lang="lt-LT" dirty="0" smtClean="0">
                <a:latin typeface="Times New Roman" pitchFamily="18" charset="0"/>
                <a:cs typeface="Times New Roman" pitchFamily="18" charset="0"/>
              </a:rPr>
              <a:t>Programos “Zipio draugai” tikslas – suteikti vaikams įgūdžių, padėsiančių jiems lengviau įveikti sunkumus</a:t>
            </a:r>
            <a:endParaRPr lang="lt-LT" dirty="0">
              <a:latin typeface="Times New Roman" pitchFamily="18" charset="0"/>
              <a:cs typeface="Times New Roman" pitchFamily="18" charset="0"/>
            </a:endParaRPr>
          </a:p>
        </p:txBody>
      </p:sp>
      <p:sp>
        <p:nvSpPr>
          <p:cNvPr id="3" name="Content Placeholder 2"/>
          <p:cNvSpPr>
            <a:spLocks noGrp="1"/>
          </p:cNvSpPr>
          <p:nvPr>
            <p:ph idx="1"/>
          </p:nvPr>
        </p:nvSpPr>
        <p:spPr>
          <a:xfrm>
            <a:off x="533400" y="2819400"/>
            <a:ext cx="8153400" cy="3763963"/>
          </a:xfrm>
        </p:spPr>
        <p:txBody>
          <a:bodyPr>
            <a:normAutofit/>
          </a:bodyPr>
          <a:lstStyle/>
          <a:p>
            <a:pPr>
              <a:buNone/>
            </a:pPr>
            <a:r>
              <a:rPr lang="lt-LT" dirty="0" smtClean="0">
                <a:latin typeface="Times New Roman" pitchFamily="18" charset="0"/>
                <a:cs typeface="Times New Roman" pitchFamily="18" charset="0"/>
              </a:rPr>
              <a:t>Ugdant priešmokyklinio amžiaus vaikų socialinę kompetenciją siekiama padėti kiekvienam vaikui išsiugdyti svarbiausius grįstus įsisamonintomis žiniomis, įgūdžiais bei vertybėmis nuostatomis, gebėjimus padėsiančius jam ateityje susirasti savo vietą nuolat besikeičiančiame pasaulyje, sėkmingai veikti, gerai jaustis ir būti laimingam</a:t>
            </a:r>
            <a:r>
              <a:rPr lang="lt-LT" dirty="0" smtClean="0"/>
              <a:t>.</a:t>
            </a:r>
            <a:endParaRPr lang="lt-L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143000"/>
          </a:xfrm>
        </p:spPr>
        <p:txBody>
          <a:bodyPr>
            <a:noAutofit/>
          </a:bodyPr>
          <a:lstStyle/>
          <a:p>
            <a:r>
              <a:rPr lang="lt-LT" sz="4000" dirty="0" smtClean="0">
                <a:latin typeface="Times New Roman" pitchFamily="18" charset="0"/>
                <a:cs typeface="Times New Roman" pitchFamily="18" charset="0"/>
              </a:rPr>
              <a:t>Programos metu vaikai mokosi: suvokti ir kalbėti apie jausmus, susidraugauti, kreiptis pagalbos, spręsti konfliktus, lengviau išgyventi netektį</a:t>
            </a:r>
            <a:endParaRPr lang="lt-LT" sz="4000" dirty="0">
              <a:latin typeface="Times New Roman" pitchFamily="18" charset="0"/>
              <a:cs typeface="Times New Roman" pitchFamily="18" charset="0"/>
            </a:endParaRPr>
          </a:p>
        </p:txBody>
      </p:sp>
      <p:pic>
        <p:nvPicPr>
          <p:cNvPr id="1026" name="Picture 2" descr="C:\Users\Rasa\Documents\VYTURELIS\2014m.m\Apie Zipi\ZIPIUI\Zipiai\Zipiai\DSC_0382.JPG"/>
          <p:cNvPicPr>
            <a:picLocks noGrp="1" noChangeAspect="1" noChangeArrowheads="1"/>
          </p:cNvPicPr>
          <p:nvPr>
            <p:ph idx="1"/>
          </p:nvPr>
        </p:nvPicPr>
        <p:blipFill>
          <a:blip r:embed="rId2" cstate="print"/>
          <a:srcRect/>
          <a:stretch>
            <a:fillRect/>
          </a:stretch>
        </p:blipFill>
        <p:spPr bwMode="auto">
          <a:xfrm>
            <a:off x="1219200" y="3072353"/>
            <a:ext cx="7010400" cy="325224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8229600" cy="1143000"/>
          </a:xfrm>
        </p:spPr>
        <p:txBody>
          <a:bodyPr>
            <a:normAutofit fontScale="90000"/>
          </a:bodyPr>
          <a:lstStyle/>
          <a:p>
            <a:r>
              <a:rPr lang="lt-LT" dirty="0" smtClean="0">
                <a:latin typeface="Times New Roman" pitchFamily="18" charset="0"/>
                <a:cs typeface="Times New Roman" pitchFamily="18" charset="0"/>
              </a:rPr>
              <a:t>Mokykla – darželis “Vyturėlis” nuo 2010 m. dalyvauja programoje “Zipio draugai”</a:t>
            </a:r>
            <a:endParaRPr lang="lt-LT" dirty="0">
              <a:latin typeface="Times New Roman" pitchFamily="18" charset="0"/>
              <a:cs typeface="Times New Roman" pitchFamily="18" charset="0"/>
            </a:endParaRPr>
          </a:p>
        </p:txBody>
      </p:sp>
      <p:sp>
        <p:nvSpPr>
          <p:cNvPr id="3" name="Content Placeholder 2"/>
          <p:cNvSpPr>
            <a:spLocks noGrp="1"/>
          </p:cNvSpPr>
          <p:nvPr>
            <p:ph idx="1"/>
          </p:nvPr>
        </p:nvSpPr>
        <p:spPr>
          <a:xfrm>
            <a:off x="914400" y="2590800"/>
            <a:ext cx="7772400" cy="3535363"/>
          </a:xfrm>
        </p:spPr>
        <p:txBody>
          <a:bodyPr>
            <a:normAutofit/>
          </a:bodyPr>
          <a:lstStyle/>
          <a:p>
            <a:r>
              <a:rPr lang="lt-LT" dirty="0" smtClean="0">
                <a:latin typeface="Times New Roman" pitchFamily="18" charset="0"/>
                <a:cs typeface="Times New Roman" pitchFamily="18" charset="0"/>
              </a:rPr>
              <a:t>“Zipio draugai” valandėlės vyksta ant kilimo, visiems susėdus ratu.</a:t>
            </a:r>
          </a:p>
          <a:p>
            <a:r>
              <a:rPr lang="lt-LT" dirty="0" smtClean="0">
                <a:latin typeface="Times New Roman" pitchFamily="18" charset="0"/>
                <a:cs typeface="Times New Roman" pitchFamily="18" charset="0"/>
              </a:rPr>
              <a:t>Visi įsisegame korteles. </a:t>
            </a:r>
          </a:p>
          <a:p>
            <a:r>
              <a:rPr lang="lt-LT" dirty="0" smtClean="0">
                <a:latin typeface="Times New Roman" pitchFamily="18" charset="0"/>
                <a:cs typeface="Times New Roman" pitchFamily="18" charset="0"/>
              </a:rPr>
              <a:t>Šalia kabo taisyklių plakatas.</a:t>
            </a:r>
          </a:p>
          <a:p>
            <a:r>
              <a:rPr lang="lt-LT" dirty="0" smtClean="0">
                <a:latin typeface="Times New Roman" pitchFamily="18" charset="0"/>
                <a:cs typeface="Times New Roman" pitchFamily="18" charset="0"/>
              </a:rPr>
              <a:t>Ant kilimo išdėliojame reikalingus paveikslėlius, priemones ir Zipiukus </a:t>
            </a:r>
            <a:r>
              <a:rPr lang="lt-LT" dirty="0" smtClean="0">
                <a:latin typeface="Times New Roman" pitchFamily="18" charset="0"/>
                <a:cs typeface="Times New Roman" pitchFamily="18" charset="0"/>
              </a:rPr>
              <a:t>terariume </a:t>
            </a:r>
            <a:r>
              <a:rPr lang="lt-LT" dirty="0" smtClean="0">
                <a:latin typeface="Times New Roman" pitchFamily="18" charset="0"/>
                <a:cs typeface="Times New Roman" pitchFamily="18" charset="0"/>
              </a:rPr>
              <a:t>atsinešame.</a:t>
            </a:r>
          </a:p>
          <a:p>
            <a:r>
              <a:rPr lang="lt-LT" dirty="0" smtClean="0">
                <a:latin typeface="Times New Roman" pitchFamily="18" charset="0"/>
                <a:cs typeface="Times New Roman" pitchFamily="18" charset="0"/>
              </a:rPr>
              <a:t>Valandėles vedu kartą per savaitę, ryte.</a:t>
            </a:r>
          </a:p>
          <a:p>
            <a:endParaRPr lang="lt-LT"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smtClean="0">
                <a:latin typeface="Times New Roman" pitchFamily="18" charset="0"/>
                <a:cs typeface="Times New Roman" pitchFamily="18" charset="0"/>
              </a:rPr>
              <a:t>Vaikai puikiai moka taisykles, stengiasi jų laikytis</a:t>
            </a:r>
            <a:endParaRPr lang="lt-LT" dirty="0">
              <a:latin typeface="Times New Roman" pitchFamily="18" charset="0"/>
              <a:cs typeface="Times New Roman" pitchFamily="18" charset="0"/>
            </a:endParaRPr>
          </a:p>
        </p:txBody>
      </p:sp>
      <p:pic>
        <p:nvPicPr>
          <p:cNvPr id="1026" name="Picture 2" descr="C:\Users\Rasa\Documents\VYTURELIS\2014m.m\Apie Zipi\ZIPIUI\Zipiai\Zipiai\DSC_0847.JPG"/>
          <p:cNvPicPr>
            <a:picLocks noGrp="1" noChangeAspect="1" noChangeArrowheads="1"/>
          </p:cNvPicPr>
          <p:nvPr>
            <p:ph idx="1"/>
          </p:nvPr>
        </p:nvPicPr>
        <p:blipFill>
          <a:blip r:embed="rId2" cstate="print"/>
          <a:stretch>
            <a:fillRect/>
          </a:stretch>
        </p:blipFill>
        <p:spPr bwMode="auto">
          <a:xfrm>
            <a:off x="1621536" y="2154777"/>
            <a:ext cx="5900928" cy="395020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smtClean="0">
                <a:latin typeface="Times New Roman" pitchFamily="18" charset="0"/>
                <a:cs typeface="Times New Roman" pitchFamily="18" charset="0"/>
              </a:rPr>
              <a:t>“Zipio draugai” valandėlių metu vaikai jaučiasi patogiai:</a:t>
            </a:r>
            <a:endParaRPr lang="lt-LT" dirty="0">
              <a:latin typeface="Times New Roman" pitchFamily="18" charset="0"/>
              <a:cs typeface="Times New Roman" pitchFamily="18" charset="0"/>
            </a:endParaRPr>
          </a:p>
        </p:txBody>
      </p:sp>
      <p:sp>
        <p:nvSpPr>
          <p:cNvPr id="3" name="Text Placeholder 2"/>
          <p:cNvSpPr>
            <a:spLocks noGrp="1"/>
          </p:cNvSpPr>
          <p:nvPr>
            <p:ph type="body" idx="1"/>
          </p:nvPr>
        </p:nvSpPr>
        <p:spPr/>
        <p:txBody>
          <a:bodyPr>
            <a:normAutofit/>
          </a:bodyPr>
          <a:lstStyle/>
          <a:p>
            <a:r>
              <a:rPr lang="lt-LT" dirty="0" smtClean="0">
                <a:latin typeface="Times New Roman" pitchFamily="18" charset="0"/>
                <a:cs typeface="Times New Roman" pitchFamily="18" charset="0"/>
              </a:rPr>
              <a:t>jiems lengviau atsipalaiduoti</a:t>
            </a:r>
            <a:r>
              <a:rPr lang="lt-LT" dirty="0" smtClean="0"/>
              <a:t>,</a:t>
            </a:r>
            <a:endParaRPr lang="lt-LT" dirty="0"/>
          </a:p>
        </p:txBody>
      </p:sp>
      <p:sp>
        <p:nvSpPr>
          <p:cNvPr id="5" name="Text Placeholder 4"/>
          <p:cNvSpPr>
            <a:spLocks noGrp="1"/>
          </p:cNvSpPr>
          <p:nvPr>
            <p:ph type="body" sz="half" idx="3"/>
          </p:nvPr>
        </p:nvSpPr>
        <p:spPr/>
        <p:txBody>
          <a:bodyPr>
            <a:normAutofit fontScale="92500" lnSpcReduction="10000"/>
          </a:bodyPr>
          <a:lstStyle/>
          <a:p>
            <a:r>
              <a:rPr lang="lt-LT" dirty="0" smtClean="0">
                <a:latin typeface="Times New Roman" pitchFamily="18" charset="0"/>
                <a:cs typeface="Times New Roman" pitchFamily="18" charset="0"/>
              </a:rPr>
              <a:t>kalbėti apie savo jausmus, vaidinti</a:t>
            </a:r>
            <a:endParaRPr lang="lt-LT" dirty="0">
              <a:latin typeface="Times New Roman" pitchFamily="18" charset="0"/>
              <a:cs typeface="Times New Roman" pitchFamily="18" charset="0"/>
            </a:endParaRPr>
          </a:p>
        </p:txBody>
      </p:sp>
      <p:pic>
        <p:nvPicPr>
          <p:cNvPr id="1026" name="Picture 2" descr="C:\Users\Rasa\Documents\VYTURELIS\2014m.m\Apie Zipi\ZIPIUI\Zipiai\Zipiai\DSC_0846.JPG"/>
          <p:cNvPicPr>
            <a:picLocks noGrp="1" noChangeAspect="1" noChangeArrowheads="1"/>
          </p:cNvPicPr>
          <p:nvPr>
            <p:ph sz="quarter" idx="2"/>
          </p:nvPr>
        </p:nvPicPr>
        <p:blipFill>
          <a:blip r:embed="rId2" cstate="print"/>
          <a:stretch>
            <a:fillRect/>
          </a:stretch>
        </p:blipFill>
        <p:spPr bwMode="auto">
          <a:xfrm>
            <a:off x="457301" y="3084960"/>
            <a:ext cx="4039985" cy="2705793"/>
          </a:xfrm>
          <a:prstGeom prst="rect">
            <a:avLst/>
          </a:prstGeom>
          <a:noFill/>
        </p:spPr>
      </p:pic>
      <p:pic>
        <p:nvPicPr>
          <p:cNvPr id="1027" name="Picture 3" descr="C:\Users\Rasa\Documents\VYTURELIS\2014m.m\Apie Zipi\ZIPIUI\Zipiai\Zipiai\DSC_0851.JPG"/>
          <p:cNvPicPr>
            <a:picLocks noGrp="1" noChangeAspect="1" noChangeArrowheads="1"/>
          </p:cNvPicPr>
          <p:nvPr>
            <p:ph sz="quarter" idx="4"/>
          </p:nvPr>
        </p:nvPicPr>
        <p:blipFill>
          <a:blip r:embed="rId3" cstate="print"/>
          <a:stretch>
            <a:fillRect/>
          </a:stretch>
        </p:blipFill>
        <p:spPr bwMode="auto">
          <a:xfrm rot="16200000">
            <a:off x="4743104" y="3485111"/>
            <a:ext cx="4039985" cy="270579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smtClean="0">
                <a:latin typeface="Times New Roman" pitchFamily="18" charset="0"/>
                <a:cs typeface="Times New Roman" pitchFamily="18" charset="0"/>
              </a:rPr>
              <a:t>Socialinių įgūdžių mokytis padeda pasigamintos priemonės</a:t>
            </a:r>
            <a:endParaRPr lang="lt-LT" dirty="0">
              <a:latin typeface="Times New Roman" pitchFamily="18" charset="0"/>
              <a:cs typeface="Times New Roman" pitchFamily="18" charset="0"/>
            </a:endParaRPr>
          </a:p>
        </p:txBody>
      </p:sp>
      <p:sp>
        <p:nvSpPr>
          <p:cNvPr id="3" name="Content Placeholder 2"/>
          <p:cNvSpPr>
            <a:spLocks noGrp="1"/>
          </p:cNvSpPr>
          <p:nvPr>
            <p:ph idx="1"/>
          </p:nvPr>
        </p:nvSpPr>
        <p:spPr>
          <a:xfrm>
            <a:off x="457200" y="2133600"/>
            <a:ext cx="8458200" cy="4525963"/>
          </a:xfrm>
        </p:spPr>
        <p:txBody>
          <a:bodyPr>
            <a:normAutofit/>
          </a:bodyPr>
          <a:lstStyle/>
          <a:p>
            <a:r>
              <a:rPr lang="lt-LT" dirty="0" smtClean="0">
                <a:latin typeface="Times New Roman" pitchFamily="18" charset="0"/>
                <a:cs typeface="Times New Roman" pitchFamily="18" charset="0"/>
              </a:rPr>
              <a:t>Vaikai naudoja “Paslaptingąją dėžutę” ir korteles (jausmų, situacijų, išeičių, bendravimo) pvz.:vaikas ištraukia situaciją, kurią vaidina.</a:t>
            </a:r>
          </a:p>
          <a:p>
            <a:r>
              <a:rPr lang="lt-LT" dirty="0" smtClean="0">
                <a:latin typeface="Times New Roman" pitchFamily="18" charset="0"/>
                <a:cs typeface="Times New Roman" pitchFamily="18" charset="0"/>
              </a:rPr>
              <a:t>Vaikai pasidaro lėles, panašias į savo draugus, pristato jas kitiems, vaidina situacijas, padeda rasti išeitį ir keblios situacijos, susidraugauja.</a:t>
            </a:r>
          </a:p>
          <a:p>
            <a:r>
              <a:rPr lang="lt-LT" dirty="0" smtClean="0">
                <a:latin typeface="Times New Roman" pitchFamily="18" charset="0"/>
                <a:cs typeface="Times New Roman" pitchFamily="18" charset="0"/>
              </a:rPr>
              <a:t>“Zipio suolelis” naudojamas valandėlių metu ir ugdomojoje veikloje. Tai vieta, kur galima pabūti vienam ir pamąstyti arba su draugu pakalbėti apie jausmus.</a:t>
            </a:r>
            <a:endParaRPr lang="lt-LT"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dirty="0"/>
          </a:p>
        </p:txBody>
      </p:sp>
      <p:sp>
        <p:nvSpPr>
          <p:cNvPr id="3" name="Content Placeholder 2"/>
          <p:cNvSpPr>
            <a:spLocks noGrp="1"/>
          </p:cNvSpPr>
          <p:nvPr>
            <p:ph idx="1"/>
          </p:nvPr>
        </p:nvSpPr>
        <p:spPr>
          <a:xfrm>
            <a:off x="304800" y="1189037"/>
            <a:ext cx="8382000" cy="5668963"/>
          </a:xfrm>
        </p:spPr>
        <p:txBody>
          <a:bodyPr>
            <a:normAutofit/>
          </a:bodyPr>
          <a:lstStyle/>
          <a:p>
            <a:r>
              <a:rPr lang="lt-LT" dirty="0" smtClean="0">
                <a:latin typeface="Times New Roman" pitchFamily="18" charset="0"/>
                <a:cs typeface="Times New Roman" pitchFamily="18" charset="0"/>
              </a:rPr>
              <a:t>Naudojama “Žvaigždė” ir “Šiukšlių dėžė”, kad situacijai ir joje iškilusiam jausmui vaikas galėtų priskirti būdą, padedantį pasijusti geriau. Taip aiškiau suskirstomos išeitys į tinkamas ir netinkamas.</a:t>
            </a:r>
          </a:p>
          <a:p>
            <a:r>
              <a:rPr lang="lt-LT" dirty="0" smtClean="0">
                <a:latin typeface="Times New Roman" pitchFamily="18" charset="0"/>
                <a:cs typeface="Times New Roman" pitchFamily="18" charset="0"/>
              </a:rPr>
              <a:t>“Domino” žaidimas ir ženklas “Stop” naudojamas, kad vaikai geriau suprastų kaip vystosi konfliktai, kaip išvengti kivirčų ir muštynių.</a:t>
            </a:r>
          </a:p>
          <a:p>
            <a:r>
              <a:rPr lang="lt-LT" dirty="0" smtClean="0">
                <a:latin typeface="Times New Roman" pitchFamily="18" charset="0"/>
                <a:cs typeface="Times New Roman" pitchFamily="18" charset="0"/>
              </a:rPr>
              <a:t>Pačių pasigamintos karūnos padeda vaikams pasijusti šventiškai, tarsi paskatina apmąstyti, pasakyti ko išmoko, prisiminti galimybes, įveikiant sunkumus. </a:t>
            </a:r>
          </a:p>
          <a:p>
            <a:endParaRPr lang="lt-LT"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686800" cy="1143000"/>
          </a:xfrm>
        </p:spPr>
        <p:txBody>
          <a:bodyPr>
            <a:normAutofit fontScale="90000"/>
          </a:bodyPr>
          <a:lstStyle/>
          <a:p>
            <a:r>
              <a:rPr lang="lt-LT" dirty="0" smtClean="0"/>
              <a:t>“</a:t>
            </a:r>
            <a:r>
              <a:rPr lang="lt-LT" dirty="0" smtClean="0">
                <a:latin typeface="Times New Roman" pitchFamily="18" charset="0"/>
                <a:cs typeface="Times New Roman" pitchFamily="18" charset="0"/>
              </a:rPr>
              <a:t>Zipio draugai” valandėlių dėka plėtojamos kelios tarpusavyje susijusios kompetencijos</a:t>
            </a:r>
            <a:endParaRPr lang="lt-LT" dirty="0">
              <a:latin typeface="Times New Roman" pitchFamily="18" charset="0"/>
              <a:cs typeface="Times New Roman" pitchFamily="18" charset="0"/>
            </a:endParaRPr>
          </a:p>
        </p:txBody>
      </p:sp>
      <p:sp>
        <p:nvSpPr>
          <p:cNvPr id="3" name="Text Placeholder 2"/>
          <p:cNvSpPr>
            <a:spLocks noGrp="1"/>
          </p:cNvSpPr>
          <p:nvPr>
            <p:ph type="body" idx="1"/>
          </p:nvPr>
        </p:nvSpPr>
        <p:spPr>
          <a:xfrm>
            <a:off x="457200" y="2209800"/>
            <a:ext cx="4114800" cy="1371600"/>
          </a:xfrm>
        </p:spPr>
        <p:txBody>
          <a:bodyPr>
            <a:normAutofit fontScale="92500" lnSpcReduction="20000"/>
          </a:bodyPr>
          <a:lstStyle/>
          <a:p>
            <a:r>
              <a:rPr lang="lt-LT" dirty="0" smtClean="0">
                <a:latin typeface="Times New Roman" pitchFamily="18" charset="0"/>
                <a:cs typeface="Times New Roman" pitchFamily="18" charset="0"/>
              </a:rPr>
              <a:t>Pažinimo – kai vaikai domisi vabalėlio sandara, mityba, renka informaciją su tėvais, dalinasi su draugais, </a:t>
            </a:r>
            <a:r>
              <a:rPr lang="lt-LT" smtClean="0">
                <a:latin typeface="Times New Roman" pitchFamily="18" charset="0"/>
                <a:cs typeface="Times New Roman" pitchFamily="18" charset="0"/>
              </a:rPr>
              <a:t>stebi </a:t>
            </a:r>
            <a:r>
              <a:rPr lang="lt-LT" smtClean="0">
                <a:latin typeface="Times New Roman" pitchFamily="18" charset="0"/>
                <a:cs typeface="Times New Roman" pitchFamily="18" charset="0"/>
              </a:rPr>
              <a:t>pro</a:t>
            </a:r>
            <a:r>
              <a:rPr lang="lt-LT" smtClean="0">
                <a:latin typeface="Times New Roman" pitchFamily="18" charset="0"/>
                <a:cs typeface="Times New Roman" pitchFamily="18" charset="0"/>
              </a:rPr>
              <a:t> padidinamąjį stiklą.</a:t>
            </a:r>
            <a:endParaRPr lang="lt-LT" dirty="0">
              <a:latin typeface="Times New Roman" pitchFamily="18" charset="0"/>
              <a:cs typeface="Times New Roman" pitchFamily="18" charset="0"/>
            </a:endParaRPr>
          </a:p>
        </p:txBody>
      </p:sp>
      <p:sp>
        <p:nvSpPr>
          <p:cNvPr id="5" name="Text Placeholder 4"/>
          <p:cNvSpPr>
            <a:spLocks noGrp="1"/>
          </p:cNvSpPr>
          <p:nvPr>
            <p:ph type="body" sz="half" idx="3"/>
          </p:nvPr>
        </p:nvSpPr>
        <p:spPr>
          <a:xfrm>
            <a:off x="4724400" y="2514600"/>
            <a:ext cx="4041775" cy="990600"/>
          </a:xfrm>
        </p:spPr>
        <p:txBody>
          <a:bodyPr>
            <a:noAutofit/>
          </a:bodyPr>
          <a:lstStyle/>
          <a:p>
            <a:r>
              <a:rPr lang="lt-LT" sz="2200" dirty="0" smtClean="0">
                <a:latin typeface="Times New Roman" pitchFamily="18" charset="0"/>
                <a:cs typeface="Times New Roman" pitchFamily="18" charset="0"/>
              </a:rPr>
              <a:t>Meninė – kai vaikai dažnai piešiniuose vaizduoja “zipiukus”, rengia parodėles.</a:t>
            </a:r>
            <a:endParaRPr lang="lt-LT" sz="2200" dirty="0">
              <a:latin typeface="Times New Roman" pitchFamily="18" charset="0"/>
              <a:cs typeface="Times New Roman" pitchFamily="18" charset="0"/>
            </a:endParaRPr>
          </a:p>
        </p:txBody>
      </p:sp>
      <p:pic>
        <p:nvPicPr>
          <p:cNvPr id="2051" name="Picture 3" descr="C:\Users\Rasa\Documents\VYTURELIS\2014m.m\Apie Zipi\ZIPIUI\Zipiai\Zipiai\DSC_0381.JPG"/>
          <p:cNvPicPr>
            <a:picLocks noGrp="1" noChangeAspect="1" noChangeArrowheads="1"/>
          </p:cNvPicPr>
          <p:nvPr>
            <p:ph sz="quarter" idx="2"/>
          </p:nvPr>
        </p:nvPicPr>
        <p:blipFill>
          <a:blip r:embed="rId2" cstate="print"/>
          <a:stretch>
            <a:fillRect/>
          </a:stretch>
        </p:blipFill>
        <p:spPr bwMode="auto">
          <a:xfrm>
            <a:off x="457200" y="3810000"/>
            <a:ext cx="3886200" cy="2601884"/>
          </a:xfrm>
          <a:prstGeom prst="rect">
            <a:avLst/>
          </a:prstGeom>
          <a:noFill/>
        </p:spPr>
      </p:pic>
      <p:pic>
        <p:nvPicPr>
          <p:cNvPr id="2050" name="Picture 2" descr="C:\Users\Rasa\Documents\VYTURELIS\2014m.m\Apie Zipi\ZIPIUI\Zipiai\Zipiai\DSC_0937.JPG"/>
          <p:cNvPicPr>
            <a:picLocks noGrp="1" noChangeAspect="1" noChangeArrowheads="1"/>
          </p:cNvPicPr>
          <p:nvPr>
            <p:ph sz="quarter" idx="4"/>
          </p:nvPr>
        </p:nvPicPr>
        <p:blipFill>
          <a:blip r:embed="rId3" cstate="print"/>
          <a:stretch>
            <a:fillRect/>
          </a:stretch>
        </p:blipFill>
        <p:spPr bwMode="auto">
          <a:xfrm>
            <a:off x="4724400" y="3810000"/>
            <a:ext cx="3886200" cy="2601884"/>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402</TotalTime>
  <Words>549</Words>
  <Application>Microsoft Office PowerPoint</Application>
  <PresentationFormat>On-screen Show (4:3)</PresentationFormat>
  <Paragraphs>42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Flow</vt:lpstr>
      <vt:lpstr>“PROGRAMA “ZIPIO DRAUGAI” – BENDRAVIMUI IR PAŽINIMUI”</vt:lpstr>
      <vt:lpstr>Programos “Zipio draugai” tikslas – suteikti vaikams įgūdžių, padėsiančių jiems lengviau įveikti sunkumus</vt:lpstr>
      <vt:lpstr>Programos metu vaikai mokosi: suvokti ir kalbėti apie jausmus, susidraugauti, kreiptis pagalbos, spręsti konfliktus, lengviau išgyventi netektį</vt:lpstr>
      <vt:lpstr>Mokykla – darželis “Vyturėlis” nuo 2010 m. dalyvauja programoje “Zipio draugai”</vt:lpstr>
      <vt:lpstr>Vaikai puikiai moka taisykles, stengiasi jų laikytis</vt:lpstr>
      <vt:lpstr>“Zipio draugai” valandėlių metu vaikai jaučiasi patogiai:</vt:lpstr>
      <vt:lpstr>Socialinių įgūdžių mokytis padeda pasigamintos priemonės</vt:lpstr>
      <vt:lpstr>Slide 8</vt:lpstr>
      <vt:lpstr>“Zipio draugai” valandėlių dėka plėtojamos kelios tarpusavyje susijusios kompetencijos</vt:lpstr>
      <vt:lpstr>Įgyvendinant programą “Zipio draugai” kasmet prisidedame prie “Vaikų linijos” inicijuotos akcijos “Savaitė be patyčių”  Šiais metais vyko bendras renginys “Mes tarp draugų”, kurio metu priešmokyklinio amžiaus vaikai paruošė vaidinimą “Miško žvėrelių draugystė” </vt:lpstr>
      <vt:lpstr>2014 metais “Savaitės be patyčių” metu vaikai gamino Draugystės knygas, kuriomis keitėsi vaikai bendro renginio metu </vt:lpstr>
      <vt:lpstr>Išvados “Zipio draugai” programoje dalyvavę vaikai:</vt:lpstr>
      <vt:lpstr>Literatūra</vt:lpstr>
      <vt:lpstr>AČIŪ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“PROGRAMA “ZIPIO DRAUGAI” – BENDRAVIMUI IR PAŽINIMUI”</dc:title>
  <dc:creator>Rasa</dc:creator>
  <cp:lastModifiedBy>Rasa</cp:lastModifiedBy>
  <cp:revision>47</cp:revision>
  <dcterms:created xsi:type="dcterms:W3CDTF">2006-08-16T00:00:00Z</dcterms:created>
  <dcterms:modified xsi:type="dcterms:W3CDTF">2015-03-30T16:25:07Z</dcterms:modified>
</cp:coreProperties>
</file>