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80" r:id="rId6"/>
    <p:sldId id="283" r:id="rId7"/>
    <p:sldId id="286" r:id="rId8"/>
    <p:sldId id="270" r:id="rId9"/>
    <p:sldId id="267" r:id="rId10"/>
    <p:sldId id="266" r:id="rId11"/>
    <p:sldId id="281" r:id="rId12"/>
    <p:sldId id="268" r:id="rId13"/>
    <p:sldId id="282" r:id="rId14"/>
    <p:sldId id="275" r:id="rId15"/>
    <p:sldId id="285" r:id="rId16"/>
    <p:sldId id="274" r:id="rId17"/>
    <p:sldId id="265" r:id="rId18"/>
    <p:sldId id="271" r:id="rId19"/>
    <p:sldId id="269" r:id="rId20"/>
    <p:sldId id="276" r:id="rId21"/>
    <p:sldId id="273" r:id="rId22"/>
    <p:sldId id="288" r:id="rId23"/>
    <p:sldId id="289" r:id="rId24"/>
    <p:sldId id="290" r:id="rId25"/>
    <p:sldId id="291" r:id="rId26"/>
    <p:sldId id="292" r:id="rId27"/>
    <p:sldId id="287" r:id="rId28"/>
    <p:sldId id="279" r:id="rId29"/>
    <p:sldId id="278" r:id="rId3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58" autoAdjust="0"/>
  </p:normalViewPr>
  <p:slideViewPr>
    <p:cSldViewPr>
      <p:cViewPr varScale="1">
        <p:scale>
          <a:sx n="104" d="100"/>
          <a:sy n="104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F6B1-94D5-434A-886C-55CE89A9CE8A}" type="datetimeFigureOut">
              <a:rPr lang="lt-LT" smtClean="0"/>
              <a:pPr/>
              <a:t>2012.12.03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49D02-ED74-4B03-B3A2-C1F28C142386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49D02-ED74-4B03-B3A2-C1F28C142386}" type="slidenum">
              <a:rPr lang="lt-LT" smtClean="0"/>
              <a:pPr/>
              <a:t>1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ntraštė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22" name="Paantraštė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323C1-BD16-4C07-B4AE-87C3B1082E5B}" type="datetimeFigureOut">
              <a:rPr lang="lt-LT" smtClean="0"/>
              <a:pPr/>
              <a:t>2012.12.03</a:t>
            </a:fld>
            <a:endParaRPr lang="lt-LT"/>
          </a:p>
        </p:txBody>
      </p:sp>
      <p:sp>
        <p:nvSpPr>
          <p:cNvPr id="20" name="Poraštės vietos rezervavimo ženklas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10" name="Skaidrės numerio vietos rezervavimo ženklas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7D02B-D24B-42D4-A381-08C064DDCC5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Ovala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a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323C1-BD16-4C07-B4AE-87C3B1082E5B}" type="datetimeFigureOut">
              <a:rPr lang="lt-LT" smtClean="0"/>
              <a:pPr/>
              <a:t>2012.12.03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7D02B-D24B-42D4-A381-08C064DDCC5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323C1-BD16-4C07-B4AE-87C3B1082E5B}" type="datetimeFigureOut">
              <a:rPr lang="lt-LT" smtClean="0"/>
              <a:pPr/>
              <a:t>2012.12.03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7D02B-D24B-42D4-A381-08C064DDCC5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323C1-BD16-4C07-B4AE-87C3B1082E5B}" type="datetimeFigureOut">
              <a:rPr lang="lt-LT" smtClean="0"/>
              <a:pPr/>
              <a:t>2012.12.03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7D02B-D24B-42D4-A381-08C064DDCC5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323C1-BD16-4C07-B4AE-87C3B1082E5B}" type="datetimeFigureOut">
              <a:rPr lang="lt-LT" smtClean="0"/>
              <a:pPr/>
              <a:t>2012.12.03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7D02B-D24B-42D4-A381-08C064DDCC5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Stačiakampis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a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a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323C1-BD16-4C07-B4AE-87C3B1082E5B}" type="datetimeFigureOut">
              <a:rPr lang="lt-LT" smtClean="0"/>
              <a:pPr/>
              <a:t>2012.12.03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7D02B-D24B-42D4-A381-08C064DDCC5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323C1-BD16-4C07-B4AE-87C3B1082E5B}" type="datetimeFigureOut">
              <a:rPr lang="lt-LT" smtClean="0"/>
              <a:pPr/>
              <a:t>2012.12.03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7D02B-D24B-42D4-A381-08C064DDCC5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323C1-BD16-4C07-B4AE-87C3B1082E5B}" type="datetimeFigureOut">
              <a:rPr lang="lt-LT" smtClean="0"/>
              <a:pPr/>
              <a:t>2012.12.03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7D02B-D24B-42D4-A381-08C064DDCC5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323C1-BD16-4C07-B4AE-87C3B1082E5B}" type="datetimeFigureOut">
              <a:rPr lang="lt-LT" smtClean="0"/>
              <a:pPr/>
              <a:t>2012.12.03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7D02B-D24B-42D4-A381-08C064DDCC5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Stačiakampis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323C1-BD16-4C07-B4AE-87C3B1082E5B}" type="datetimeFigureOut">
              <a:rPr lang="lt-LT" smtClean="0"/>
              <a:pPr/>
              <a:t>2012.12.03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7D02B-D24B-42D4-A381-08C064DDCC5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323C1-BD16-4C07-B4AE-87C3B1082E5B}" type="datetimeFigureOut">
              <a:rPr lang="lt-LT" smtClean="0"/>
              <a:pPr/>
              <a:t>2012.12.03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7D02B-D24B-42D4-A381-08C064DDCC5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Stačiakampis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9" name="Struktūrinė schema: procesa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truktūrinė schema: procesa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ritulinė diagram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a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Žied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avadinimo vietos rezervavimo ženkla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24" name="Datos vietos rezervavimo ženklas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7323C1-BD16-4C07-B4AE-87C3B1082E5B}" type="datetimeFigureOut">
              <a:rPr lang="lt-LT" smtClean="0"/>
              <a:pPr/>
              <a:t>2012.12.03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lt-LT"/>
          </a:p>
        </p:txBody>
      </p:sp>
      <p:sp>
        <p:nvSpPr>
          <p:cNvPr id="22" name="Skaidrės numerio vietos rezervavimo ženklas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37D02B-D24B-42D4-A381-08C064DDCC5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5" name="Stačiakampis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over dir="ru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428728" y="4572008"/>
            <a:ext cx="7406640" cy="14743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 smtClean="0"/>
              <a:t>Edita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Girijotien</a:t>
            </a:r>
            <a:r>
              <a:rPr lang="lt-LT" sz="2400" b="1" dirty="0" smtClean="0"/>
              <a:t>ė </a:t>
            </a:r>
            <a:r>
              <a:rPr lang="lt-LT" sz="2400" dirty="0" smtClean="0"/>
              <a:t>priešmokyklinio ugdymo pedagogė Gargždų lopšelis-darželis </a:t>
            </a:r>
            <a:r>
              <a:rPr lang="lt-LT" sz="2400" dirty="0" smtClean="0">
                <a:latin typeface="Franklin Gothic Medium"/>
              </a:rPr>
              <a:t>„</a:t>
            </a:r>
            <a:r>
              <a:rPr lang="lt-LT" sz="2400" dirty="0" smtClean="0"/>
              <a:t>Ąžuoliukas”</a:t>
            </a:r>
            <a:br>
              <a:rPr lang="lt-LT" sz="2400" dirty="0" smtClean="0"/>
            </a:br>
            <a:r>
              <a:rPr lang="lt-LT" sz="2400" dirty="0" smtClean="0"/>
              <a:t>                      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2400" b="1" i="1" dirty="0" smtClean="0"/>
              <a:t>2012</a:t>
            </a:r>
            <a:r>
              <a:rPr lang="lt-LT" sz="2400" b="1" i="1" dirty="0" smtClean="0"/>
              <a:t> </a:t>
            </a:r>
            <a:r>
              <a:rPr lang="en-US" sz="2400" b="1" i="1" dirty="0" smtClean="0"/>
              <a:t>m. Vilnius</a:t>
            </a:r>
            <a:endParaRPr lang="lt-LT" sz="2400" b="1" i="1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7406640" cy="1752600"/>
          </a:xfrm>
        </p:spPr>
        <p:txBody>
          <a:bodyPr>
            <a:normAutofit fontScale="92500" lnSpcReduction="20000"/>
          </a:bodyPr>
          <a:lstStyle/>
          <a:p>
            <a:endParaRPr lang="lt-LT" b="1" i="1" dirty="0" smtClean="0"/>
          </a:p>
          <a:p>
            <a:pPr algn="ctr"/>
            <a:r>
              <a:rPr lang="lt-LT" sz="3000" b="1" i="1" dirty="0" smtClean="0"/>
              <a:t>„ZIPIO DRAUGAI“ FORMUOJANT SAUGAUS IR DRAUGIŠKO ELGESIO </a:t>
            </a:r>
            <a:r>
              <a:rPr lang="en-US" sz="3000" b="1" i="1" dirty="0" smtClean="0"/>
              <a:t>GEB</a:t>
            </a:r>
            <a:r>
              <a:rPr lang="lt-LT" sz="3000" b="1" i="1" dirty="0" smtClean="0"/>
              <a:t>ĖJIMUS</a:t>
            </a:r>
            <a:r>
              <a:rPr lang="lt-LT" b="1" i="1" dirty="0" smtClean="0"/>
              <a:t/>
            </a:r>
            <a:br>
              <a:rPr lang="lt-LT" b="1" i="1" dirty="0" smtClean="0"/>
            </a:br>
            <a:endParaRPr lang="lt-LT" b="1" i="1" dirty="0" smtClean="0"/>
          </a:p>
          <a:p>
            <a:endParaRPr lang="lt-LT" dirty="0"/>
          </a:p>
        </p:txBody>
      </p:sp>
      <p:pic>
        <p:nvPicPr>
          <p:cNvPr id="1026" name="Picture 2" descr="D:\Mano foto\Zipio draugai\IMG_5906.JPG"/>
          <p:cNvPicPr>
            <a:picLocks noChangeAspect="1" noChangeArrowheads="1"/>
          </p:cNvPicPr>
          <p:nvPr/>
        </p:nvPicPr>
        <p:blipFill>
          <a:blip r:embed="rId3" cstate="print"/>
          <a:srcRect l="18969" r="7663" b="44095"/>
          <a:stretch>
            <a:fillRect/>
          </a:stretch>
        </p:blipFill>
        <p:spPr bwMode="auto">
          <a:xfrm>
            <a:off x="3714744" y="2857496"/>
            <a:ext cx="2536051" cy="1449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400" b="1" dirty="0" smtClean="0"/>
              <a:t>PROGRAMA </a:t>
            </a:r>
            <a:r>
              <a:rPr lang="en-US" sz="2400" b="1" dirty="0" smtClean="0"/>
              <a:t> ,,</a:t>
            </a:r>
            <a:r>
              <a:rPr lang="lt-LT" sz="2400" b="1" dirty="0" smtClean="0"/>
              <a:t>ZIPIO DRAUGAI” VAIKAMS PAD</a:t>
            </a:r>
            <a:r>
              <a:rPr lang="en-US" sz="2400" b="1" dirty="0" smtClean="0"/>
              <a:t>EDA</a:t>
            </a:r>
            <a:r>
              <a:rPr lang="lt-LT" sz="2400" b="1" dirty="0" smtClean="0"/>
              <a:t> SUPRASTI, SURASTI IR IŠMOKTI DRAUGIŠK</a:t>
            </a:r>
            <a:r>
              <a:rPr lang="en-US" sz="2400" b="1" dirty="0" smtClean="0"/>
              <a:t>O</a:t>
            </a:r>
            <a:r>
              <a:rPr lang="lt-LT" sz="2400" b="1" dirty="0" smtClean="0"/>
              <a:t> ELGESIO BŪDŲ</a:t>
            </a:r>
            <a:endParaRPr lang="lt-LT" sz="2400" b="1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half" idx="1"/>
          </p:nvPr>
        </p:nvSpPr>
        <p:spPr>
          <a:xfrm>
            <a:off x="928662" y="1571612"/>
            <a:ext cx="4191000" cy="4724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lt-LT" dirty="0" smtClean="0"/>
              <a:t>vaikai mokosi tiksliai pasakyti</a:t>
            </a:r>
            <a:r>
              <a:rPr lang="en-US" dirty="0" smtClean="0"/>
              <a:t>,</a:t>
            </a:r>
            <a:r>
              <a:rPr lang="lt-LT" dirty="0" smtClean="0"/>
              <a:t> kas j</a:t>
            </a:r>
            <a:r>
              <a:rPr lang="en-US" dirty="0" err="1" smtClean="0"/>
              <a:t>iems</a:t>
            </a:r>
            <a:r>
              <a:rPr lang="lt-LT" dirty="0" smtClean="0"/>
              <a:t> patinka ir kas nepatinka?</a:t>
            </a:r>
          </a:p>
          <a:p>
            <a:pPr>
              <a:buFont typeface="Wingdings" pitchFamily="2" charset="2"/>
              <a:buChar char="q"/>
            </a:pPr>
            <a:r>
              <a:rPr lang="lt-LT" dirty="0" smtClean="0"/>
              <a:t>mok</a:t>
            </a:r>
            <a:r>
              <a:rPr lang="en-US" dirty="0" err="1" smtClean="0"/>
              <a:t>osi</a:t>
            </a:r>
            <a:r>
              <a:rPr lang="lt-LT" dirty="0" smtClean="0"/>
              <a:t> paklausti kito, kas nutiko?</a:t>
            </a:r>
          </a:p>
          <a:p>
            <a:pPr>
              <a:buFont typeface="Wingdings" pitchFamily="2" charset="2"/>
              <a:buChar char="q"/>
            </a:pPr>
            <a:r>
              <a:rPr lang="lt-LT" dirty="0" smtClean="0"/>
              <a:t>geba įvertinti kito būseną (piktas, liūdnas, nelaimingas...)</a:t>
            </a:r>
            <a:r>
              <a:rPr lang="en-US" dirty="0" smtClean="0"/>
              <a:t>;</a:t>
            </a:r>
            <a:endParaRPr lang="lt-LT" dirty="0" smtClean="0"/>
          </a:p>
          <a:p>
            <a:pPr>
              <a:buFont typeface="Wingdings" pitchFamily="2" charset="2"/>
              <a:buChar char="q"/>
            </a:pPr>
            <a:r>
              <a:rPr lang="lt-LT" dirty="0" smtClean="0"/>
              <a:t>geba pasiūlyti kitam išeitį iš susidariusios padėties</a:t>
            </a:r>
            <a:r>
              <a:rPr lang="en-US" dirty="0" smtClean="0"/>
              <a:t>;</a:t>
            </a:r>
            <a:endParaRPr lang="lt-LT" dirty="0"/>
          </a:p>
        </p:txBody>
      </p:sp>
      <p:pic>
        <p:nvPicPr>
          <p:cNvPr id="2050" name="Picture 2" descr="D:\Mano foto\Zipio draugai\IMG_59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119" t="1021" b="5548"/>
          <a:stretch>
            <a:fillRect/>
          </a:stretch>
        </p:blipFill>
        <p:spPr bwMode="auto">
          <a:xfrm>
            <a:off x="5500694" y="1571612"/>
            <a:ext cx="3353984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rmAutofit fontScale="90000"/>
          </a:bodyPr>
          <a:lstStyle/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286380" y="1000108"/>
            <a:ext cx="3657600" cy="466344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lt-LT" dirty="0" smtClean="0"/>
              <a:t>iškilus problemai, ieško būdų ir mąsto, kaip ją spręsti</a:t>
            </a:r>
            <a:r>
              <a:rPr lang="en-US" dirty="0" smtClean="0"/>
              <a:t>;</a:t>
            </a:r>
            <a:endParaRPr lang="lt-LT" dirty="0" smtClean="0"/>
          </a:p>
          <a:p>
            <a:pPr>
              <a:buFont typeface="Wingdings" pitchFamily="2" charset="2"/>
              <a:buChar char="q"/>
            </a:pPr>
            <a:r>
              <a:rPr lang="lt-LT" dirty="0" smtClean="0"/>
              <a:t>netinkamai pasielgę</a:t>
            </a:r>
            <a:r>
              <a:rPr lang="en-US" dirty="0" smtClean="0"/>
              <a:t> - </a:t>
            </a:r>
            <a:r>
              <a:rPr lang="lt-LT" dirty="0" smtClean="0"/>
              <a:t>atsiprašo</a:t>
            </a:r>
            <a:r>
              <a:rPr lang="en-US" dirty="0" smtClean="0"/>
              <a:t>;</a:t>
            </a:r>
            <a:r>
              <a:rPr lang="lt-LT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lt-LT" dirty="0" smtClean="0"/>
              <a:t>mokosi derinti savo elgesį ir draugų nuomonę</a:t>
            </a:r>
            <a:r>
              <a:rPr lang="en-US" dirty="0" smtClean="0"/>
              <a:t>;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1026" name="Picture 2" descr="C:\Documents and Settings\Edita.EDITA-9A883842C\My Documents\GILIUKŲ PAVASARIS 2012m. sausis-gegužė\Šventinė Zipio draugų valandėlė 2012-05-22\IMG_48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063" b="8100"/>
          <a:stretch>
            <a:fillRect/>
          </a:stretch>
        </p:blipFill>
        <p:spPr bwMode="auto">
          <a:xfrm>
            <a:off x="1214413" y="928670"/>
            <a:ext cx="4040857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ILIUKŲ PAVASARIS 2012m. sausis-gegužė\ŽAIDIMAS-DISKUSIJA SU PSICHOLOGE\IMG_4782.JPG"/>
          <p:cNvPicPr>
            <a:picLocks noChangeAspect="1" noChangeArrowheads="1"/>
          </p:cNvPicPr>
          <p:nvPr/>
        </p:nvPicPr>
        <p:blipFill>
          <a:blip r:embed="rId2" cstate="print"/>
          <a:srcRect l="1607" r="3571"/>
          <a:stretch>
            <a:fillRect/>
          </a:stretch>
        </p:blipFill>
        <p:spPr bwMode="auto">
          <a:xfrm>
            <a:off x="4500562" y="1857364"/>
            <a:ext cx="4214842" cy="3333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GILIUKŲ PAVASARIS 2012m. sausis-gegužė\Šventinė Zipio draugų valandėlė 2012-05-22\IMG_4847.JPG"/>
          <p:cNvPicPr>
            <a:picLocks noChangeAspect="1" noChangeArrowheads="1"/>
          </p:cNvPicPr>
          <p:nvPr/>
        </p:nvPicPr>
        <p:blipFill>
          <a:blip r:embed="rId3" cstate="print"/>
          <a:srcRect l="3838" t="2879" r="11213" b="13597"/>
          <a:stretch>
            <a:fillRect/>
          </a:stretch>
        </p:blipFill>
        <p:spPr bwMode="auto">
          <a:xfrm>
            <a:off x="1214414" y="1714488"/>
            <a:ext cx="2942615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97160"/>
          </a:xfrm>
        </p:spPr>
        <p:txBody>
          <a:bodyPr>
            <a:normAutofit fontScale="90000"/>
          </a:bodyPr>
          <a:lstStyle/>
          <a:p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1"/>
          </p:nvPr>
        </p:nvSpPr>
        <p:spPr>
          <a:xfrm>
            <a:off x="857224" y="571480"/>
            <a:ext cx="3619496" cy="5753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lt-LT" dirty="0" smtClean="0"/>
              <a:t>mokosi pasakyti</a:t>
            </a:r>
            <a:r>
              <a:rPr lang="en-US" dirty="0" smtClean="0"/>
              <a:t>, </a:t>
            </a:r>
            <a:r>
              <a:rPr lang="lt-LT" dirty="0" smtClean="0"/>
              <a:t>tai ką nori pasakyti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lt-LT" sz="2400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half" idx="2"/>
          </p:nvPr>
        </p:nvSpPr>
        <p:spPr>
          <a:xfrm>
            <a:off x="4286248" y="571480"/>
            <a:ext cx="4705352" cy="56816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lt-LT" dirty="0" smtClean="0"/>
              <a:t> laikosi žaidimo taisyklių</a:t>
            </a:r>
            <a:r>
              <a:rPr lang="en-US" dirty="0" smtClean="0"/>
              <a:t>.</a:t>
            </a:r>
            <a:endParaRPr lang="lt-LT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400" b="1" dirty="0" smtClean="0"/>
              <a:t>KONFLIKTAMS SPRĘSTI SKIRTOSE VALANDĖLĖSE, VAIKAI GALI RINKTIS NAUJUS IR ĮVAIRIUS KONFLIKTO SPRENDIMO BŪDUS</a:t>
            </a:r>
            <a:endParaRPr lang="lt-LT" sz="24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928662" y="1571612"/>
            <a:ext cx="4357718" cy="50006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lt-LT" sz="4000" dirty="0" smtClean="0">
                <a:ea typeface="Cambria Math" pitchFamily="18" charset="0"/>
              </a:rPr>
              <a:t>Programos valandėlėse vaidinamos situacijos</a:t>
            </a:r>
            <a:r>
              <a:rPr lang="en-US" sz="4000" dirty="0" smtClean="0">
                <a:ea typeface="Cambria Math" pitchFamily="18" charset="0"/>
              </a:rPr>
              <a:t> </a:t>
            </a:r>
            <a:r>
              <a:rPr lang="lt-LT" sz="4000" b="1" dirty="0" smtClean="0">
                <a:ea typeface="Cambria Math" pitchFamily="18" charset="0"/>
              </a:rPr>
              <a:t>padeda vaikams:</a:t>
            </a:r>
          </a:p>
          <a:p>
            <a:pPr>
              <a:buFont typeface="Wingdings" pitchFamily="2" charset="2"/>
              <a:buChar char="q"/>
            </a:pPr>
            <a:r>
              <a:rPr lang="lt-LT" sz="4000" dirty="0" smtClean="0">
                <a:ea typeface="Cambria Math" pitchFamily="18" charset="0"/>
              </a:rPr>
              <a:t>patiems rasti išeitis iš susidariusios padėties ar konfliktinių situacijų; </a:t>
            </a:r>
          </a:p>
          <a:p>
            <a:pPr>
              <a:buFont typeface="Wingdings" pitchFamily="2" charset="2"/>
              <a:buChar char="q"/>
            </a:pPr>
            <a:r>
              <a:rPr lang="lt-LT" sz="4000" dirty="0" smtClean="0">
                <a:ea typeface="Cambria Math" pitchFamily="18" charset="0"/>
              </a:rPr>
              <a:t>konfliktus spręsti taikiai;</a:t>
            </a:r>
          </a:p>
          <a:p>
            <a:pPr>
              <a:buFont typeface="Wingdings" pitchFamily="2" charset="2"/>
              <a:buChar char="q"/>
            </a:pPr>
            <a:r>
              <a:rPr lang="lt-LT" sz="4000" dirty="0" smtClean="0">
                <a:ea typeface="Cambria Math" pitchFamily="18" charset="0"/>
              </a:rPr>
              <a:t>laiku pastebėti konfliktą ir pasakyti STOP;</a:t>
            </a:r>
          </a:p>
          <a:p>
            <a:pPr>
              <a:buFont typeface="Wingdings" pitchFamily="2" charset="2"/>
              <a:buChar char="q"/>
            </a:pPr>
            <a:r>
              <a:rPr lang="lt-LT" sz="4000" dirty="0" smtClean="0">
                <a:ea typeface="Cambria Math" pitchFamily="18" charset="0"/>
              </a:rPr>
              <a:t>pasiūlyti įvairių nusiraminimo būdų bendraamžiams ir suaugusiems</a:t>
            </a:r>
            <a:r>
              <a:rPr lang="lt-LT" sz="2400" dirty="0" smtClean="0">
                <a:ea typeface="Cambria Math" pitchFamily="18" charset="0"/>
              </a:rPr>
              <a:t>.</a:t>
            </a:r>
          </a:p>
          <a:p>
            <a:pPr>
              <a:buNone/>
            </a:pPr>
            <a:endParaRPr lang="lt-LT" sz="2400" dirty="0"/>
          </a:p>
        </p:txBody>
      </p:sp>
      <p:pic>
        <p:nvPicPr>
          <p:cNvPr id="5" name="Picture 2" descr="D:\Mano foto\Zipio draugai\IMG_59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979" t="5306" r="6379" b="6372"/>
          <a:stretch>
            <a:fillRect/>
          </a:stretch>
        </p:blipFill>
        <p:spPr bwMode="auto">
          <a:xfrm>
            <a:off x="5286380" y="2143116"/>
            <a:ext cx="3657600" cy="2700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b="1" dirty="0" smtClean="0"/>
              <a:t>DAŽNIAUSIAI VAIKŲ SIŪLOMI </a:t>
            </a:r>
            <a:r>
              <a:rPr lang="lt-LT" sz="2400" b="1" i="1" dirty="0" smtClean="0"/>
              <a:t>ATSIPALAIDAVIMO</a:t>
            </a:r>
            <a:r>
              <a:rPr lang="lt-LT" sz="2400" b="1" dirty="0" smtClean="0"/>
              <a:t> IR </a:t>
            </a:r>
            <a:r>
              <a:rPr lang="lt-LT" sz="2400" b="1" i="1" dirty="0" smtClean="0"/>
              <a:t>NUSIRAMINIMO</a:t>
            </a:r>
            <a:r>
              <a:rPr lang="lt-LT" sz="2400" b="1" dirty="0" smtClean="0"/>
              <a:t> </a:t>
            </a:r>
            <a:r>
              <a:rPr lang="lt-LT" sz="2400" b="1" i="1" dirty="0" smtClean="0"/>
              <a:t>BŪDAI</a:t>
            </a:r>
            <a:r>
              <a:rPr lang="en-US" sz="2400" b="1" i="1" dirty="0" smtClean="0"/>
              <a:t>:</a:t>
            </a:r>
            <a:endParaRPr lang="lt-LT" sz="2400" b="1" i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600" dirty="0" smtClean="0"/>
              <a:t>p</a:t>
            </a:r>
            <a:r>
              <a:rPr lang="lt-LT" sz="2600" dirty="0" err="1" smtClean="0"/>
              <a:t>asikalbėti</a:t>
            </a:r>
            <a:r>
              <a:rPr lang="en-US" sz="2600" dirty="0" smtClean="0"/>
              <a:t>,</a:t>
            </a:r>
            <a:endParaRPr lang="lt-LT" sz="2600" dirty="0" smtClean="0"/>
          </a:p>
          <a:p>
            <a:pPr>
              <a:buFont typeface="Wingdings" pitchFamily="2" charset="2"/>
              <a:buChar char="§"/>
            </a:pPr>
            <a:r>
              <a:rPr lang="lt-LT" sz="2600" dirty="0" smtClean="0"/>
              <a:t>pasikalbėti su </a:t>
            </a:r>
            <a:r>
              <a:rPr lang="lt-LT" sz="2600" dirty="0" err="1" smtClean="0"/>
              <a:t>Zipiu</a:t>
            </a:r>
            <a:r>
              <a:rPr lang="en-US" sz="2600" dirty="0" smtClean="0"/>
              <a:t>,</a:t>
            </a:r>
            <a:endParaRPr lang="lt-LT" sz="2600" dirty="0" smtClean="0"/>
          </a:p>
          <a:p>
            <a:pPr>
              <a:buFont typeface="Wingdings" pitchFamily="2" charset="2"/>
              <a:buChar char="§"/>
            </a:pPr>
            <a:r>
              <a:rPr lang="lt-LT" sz="2600" dirty="0" smtClean="0"/>
              <a:t>eiti pasivaikščioti į parką</a:t>
            </a:r>
            <a:r>
              <a:rPr lang="en-US" sz="2600" dirty="0" smtClean="0"/>
              <a:t>,</a:t>
            </a:r>
            <a:endParaRPr lang="lt-LT" sz="2600" dirty="0" smtClean="0"/>
          </a:p>
          <a:p>
            <a:pPr>
              <a:buFont typeface="Wingdings" pitchFamily="2" charset="2"/>
              <a:buChar char="§"/>
            </a:pPr>
            <a:r>
              <a:rPr lang="lt-LT" sz="2600" dirty="0" smtClean="0"/>
              <a:t>drauge piešti</a:t>
            </a:r>
            <a:r>
              <a:rPr lang="en-US" sz="2600" dirty="0" smtClean="0"/>
              <a:t>,</a:t>
            </a:r>
            <a:endParaRPr lang="lt-LT" sz="2600" dirty="0" smtClean="0"/>
          </a:p>
          <a:p>
            <a:pPr>
              <a:buFont typeface="Wingdings" pitchFamily="2" charset="2"/>
              <a:buChar char="§"/>
            </a:pPr>
            <a:r>
              <a:rPr lang="lt-LT" sz="2600" dirty="0" smtClean="0"/>
              <a:t>drauge žaisti</a:t>
            </a:r>
            <a:r>
              <a:rPr lang="en-US" sz="2600" dirty="0" smtClean="0"/>
              <a:t>,</a:t>
            </a:r>
            <a:endParaRPr lang="lt-LT" sz="2600" dirty="0" smtClean="0"/>
          </a:p>
          <a:p>
            <a:pPr>
              <a:buFont typeface="Wingdings" pitchFamily="2" charset="2"/>
              <a:buChar char="§"/>
            </a:pPr>
            <a:r>
              <a:rPr lang="lt-LT" sz="2600" dirty="0" smtClean="0"/>
              <a:t>drauge važinėtis dviračiais</a:t>
            </a:r>
            <a:r>
              <a:rPr lang="en-US" sz="2600" dirty="0" smtClean="0"/>
              <a:t>,</a:t>
            </a:r>
            <a:endParaRPr lang="lt-LT" sz="2600" dirty="0" smtClean="0"/>
          </a:p>
          <a:p>
            <a:pPr>
              <a:buFont typeface="Wingdings" pitchFamily="2" charset="2"/>
              <a:buChar char="§"/>
            </a:pPr>
            <a:r>
              <a:rPr lang="lt-LT" sz="2600" dirty="0" smtClean="0"/>
              <a:t>skaniai pavalgyti</a:t>
            </a:r>
            <a:r>
              <a:rPr lang="en-US" sz="2600" dirty="0" smtClean="0"/>
              <a:t>,</a:t>
            </a:r>
            <a:endParaRPr lang="lt-LT" sz="2600" dirty="0" smtClean="0"/>
          </a:p>
          <a:p>
            <a:pPr>
              <a:buFont typeface="Wingdings" pitchFamily="2" charset="2"/>
              <a:buChar char="§"/>
            </a:pPr>
            <a:r>
              <a:rPr lang="lt-LT" sz="2600" dirty="0" smtClean="0"/>
              <a:t>pasėdėti ir paskaityti knygą</a:t>
            </a:r>
            <a:r>
              <a:rPr lang="en-US" sz="2600" dirty="0" smtClean="0"/>
              <a:t>,</a:t>
            </a:r>
            <a:endParaRPr lang="lt-LT" sz="2600" dirty="0" smtClean="0"/>
          </a:p>
          <a:p>
            <a:pPr>
              <a:buFont typeface="Wingdings" pitchFamily="2" charset="2"/>
              <a:buChar char="§"/>
            </a:pPr>
            <a:r>
              <a:rPr lang="lt-LT" sz="2600" dirty="0" smtClean="0"/>
              <a:t>pabūti vienam</a:t>
            </a:r>
            <a:r>
              <a:rPr lang="en-US" sz="2600" dirty="0" smtClean="0"/>
              <a:t>,</a:t>
            </a:r>
            <a:endParaRPr lang="lt-LT" sz="2600" dirty="0" smtClean="0"/>
          </a:p>
          <a:p>
            <a:pPr>
              <a:buFont typeface="Wingdings" pitchFamily="2" charset="2"/>
              <a:buChar char="§"/>
            </a:pPr>
            <a:r>
              <a:rPr lang="lt-LT" sz="2600" dirty="0" smtClean="0"/>
              <a:t>apsikabinti, kad pabėgtų pyktis ar liūdesys</a:t>
            </a:r>
            <a:r>
              <a:rPr lang="en-US" sz="2600" dirty="0" smtClean="0"/>
              <a:t>.</a:t>
            </a:r>
            <a:endParaRPr lang="lt-LT" sz="2600" dirty="0" smtClean="0"/>
          </a:p>
          <a:p>
            <a:pPr>
              <a:buNone/>
            </a:pPr>
            <a:r>
              <a:rPr lang="lt-LT" sz="2400" dirty="0" smtClean="0"/>
              <a:t>   </a:t>
            </a:r>
            <a:endParaRPr lang="lt-LT" sz="24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28662" y="457200"/>
            <a:ext cx="8062938" cy="1114412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 smtClean="0"/>
              <a:t>VALANDĖLIŲ METU, VAIDINDAMI SITUACIJAS, VAIKAI MOKOSI PERTEIKTI EMOCIJAS, JAS ĮVARDINTI</a:t>
            </a:r>
            <a:endParaRPr lang="lt-LT" sz="2400" b="1" dirty="0"/>
          </a:p>
        </p:txBody>
      </p:sp>
      <p:pic>
        <p:nvPicPr>
          <p:cNvPr id="4098" name="Picture 2" descr="D:\Mano foto\Zipio draugai\IMG_59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2483637" cy="33115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Picture 3" descr="D:\Mano foto\Zipio draugai\IMG_5934.JPG"/>
          <p:cNvPicPr>
            <a:picLocks noChangeAspect="1" noChangeArrowheads="1"/>
          </p:cNvPicPr>
          <p:nvPr/>
        </p:nvPicPr>
        <p:blipFill>
          <a:blip r:embed="rId3" cstate="print"/>
          <a:srcRect t="2026" r="6167" b="10877"/>
          <a:stretch>
            <a:fillRect/>
          </a:stretch>
        </p:blipFill>
        <p:spPr bwMode="auto">
          <a:xfrm>
            <a:off x="5072066" y="1785926"/>
            <a:ext cx="364333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D:\Mano foto\Zipio draugai\IMG_5917.JPG"/>
          <p:cNvPicPr>
            <a:picLocks noChangeAspect="1" noChangeArrowheads="1"/>
          </p:cNvPicPr>
          <p:nvPr/>
        </p:nvPicPr>
        <p:blipFill>
          <a:blip r:embed="rId4" cstate="print"/>
          <a:srcRect l="25199" t="10500" r="10230" b="1296"/>
          <a:stretch>
            <a:fillRect/>
          </a:stretch>
        </p:blipFill>
        <p:spPr bwMode="auto">
          <a:xfrm>
            <a:off x="3071802" y="3357562"/>
            <a:ext cx="2500329" cy="2561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2700" b="1" dirty="0" smtClean="0"/>
              <a:t>PROGRAMOS VALANDĖLĖSE PASIŪLYTOS TINKAMOS IŠEITYS PADEDA VAIKAMS </a:t>
            </a:r>
            <a:r>
              <a:rPr lang="lt-LT" sz="2700" b="1" i="1" dirty="0" smtClean="0"/>
              <a:t>VALDYTI PYKTĮ, KONFLIKTUS IR PADĖTI </a:t>
            </a:r>
            <a:r>
              <a:rPr lang="lt-LT" sz="2400" b="1" i="1" dirty="0" smtClean="0"/>
              <a:t>DRAUGUI</a:t>
            </a:r>
            <a:endParaRPr lang="lt-LT" sz="2400" b="1" i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t-LT" sz="2400" dirty="0" smtClean="0"/>
              <a:t> </a:t>
            </a:r>
          </a:p>
          <a:p>
            <a:pPr>
              <a:buNone/>
            </a:pPr>
            <a:r>
              <a:rPr lang="lt-LT" sz="2400" dirty="0" smtClean="0"/>
              <a:t>DAŽNIAUSIAI VAIKŲ SIŪLOMOS IŠEITYS </a:t>
            </a:r>
            <a:r>
              <a:rPr lang="en-US" sz="2400" dirty="0" smtClean="0"/>
              <a:t>I</a:t>
            </a:r>
            <a:r>
              <a:rPr lang="lt-LT" sz="2400" dirty="0" smtClean="0"/>
              <a:t>Š KONFLIKTINIŲ SITUACIJŲ</a:t>
            </a:r>
            <a:r>
              <a:rPr lang="en-US" sz="2400" dirty="0" smtClean="0"/>
              <a:t>:</a:t>
            </a:r>
            <a:r>
              <a:rPr lang="lt-LT" sz="24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Franklin Gothic Medium"/>
              </a:rPr>
              <a:t>„</a:t>
            </a:r>
            <a:r>
              <a:rPr lang="lt-LT" sz="2800" dirty="0" smtClean="0"/>
              <a:t>Pasakyti auklėtojai</a:t>
            </a:r>
            <a:r>
              <a:rPr lang="en-US" sz="2800" dirty="0" smtClean="0"/>
              <a:t> </a:t>
            </a:r>
            <a:r>
              <a:rPr lang="en-US" sz="2800" dirty="0" err="1" smtClean="0"/>
              <a:t>arba</a:t>
            </a:r>
            <a:r>
              <a:rPr lang="en-US" sz="2800" dirty="0" smtClean="0"/>
              <a:t> </a:t>
            </a:r>
            <a:r>
              <a:rPr lang="en-US" sz="2800" dirty="0" err="1" smtClean="0"/>
              <a:t>mamai</a:t>
            </a:r>
            <a:r>
              <a:rPr lang="en-US" sz="2800" dirty="0" smtClean="0"/>
              <a:t>, </a:t>
            </a:r>
            <a:r>
              <a:rPr lang="en-US" sz="2800" dirty="0" err="1" smtClean="0"/>
              <a:t>kad</a:t>
            </a:r>
            <a:r>
              <a:rPr lang="lt-LT" sz="2800" dirty="0" smtClean="0"/>
              <a:t> ...”</a:t>
            </a:r>
          </a:p>
          <a:p>
            <a:pPr>
              <a:buFont typeface="Wingdings" pitchFamily="2" charset="2"/>
              <a:buChar char="§"/>
            </a:pPr>
            <a:r>
              <a:rPr lang="lt-LT" sz="2800" dirty="0" smtClean="0">
                <a:latin typeface="Franklin Gothic Medium"/>
              </a:rPr>
              <a:t>„</a:t>
            </a:r>
            <a:r>
              <a:rPr lang="lt-LT" sz="2800" dirty="0" smtClean="0"/>
              <a:t>Pasakyti, kaip aš jaučiuosi dėl tokio elgesio...</a:t>
            </a:r>
            <a:r>
              <a:rPr lang="en-US" sz="2800" dirty="0" smtClean="0"/>
              <a:t>”</a:t>
            </a:r>
            <a:endParaRPr lang="lt-LT" sz="2800" dirty="0" smtClean="0"/>
          </a:p>
          <a:p>
            <a:pPr>
              <a:buFont typeface="Wingdings" pitchFamily="2" charset="2"/>
              <a:buChar char="§"/>
            </a:pPr>
            <a:r>
              <a:rPr lang="lt-LT" sz="2800" dirty="0" smtClean="0">
                <a:latin typeface="Franklin Gothic Medium"/>
              </a:rPr>
              <a:t>„</a:t>
            </a:r>
            <a:r>
              <a:rPr lang="lt-LT" sz="2800" dirty="0" smtClean="0"/>
              <a:t>Sustoti ir pasikalbėti... </a:t>
            </a:r>
            <a:r>
              <a:rPr lang="en-US" sz="2800" dirty="0" smtClean="0"/>
              <a:t>“</a:t>
            </a:r>
          </a:p>
          <a:p>
            <a:pPr>
              <a:buFont typeface="Wingdings" pitchFamily="2" charset="2"/>
              <a:buChar char="§"/>
            </a:pPr>
            <a:r>
              <a:rPr lang="lt-LT" sz="2800" dirty="0" smtClean="0">
                <a:latin typeface="Franklin Gothic Medium"/>
              </a:rPr>
              <a:t>„</a:t>
            </a:r>
            <a:r>
              <a:rPr lang="lt-LT" sz="2800" dirty="0" smtClean="0"/>
              <a:t>Pirmiausia nusiraminti...”</a:t>
            </a:r>
          </a:p>
          <a:p>
            <a:pPr>
              <a:buFont typeface="Wingdings" pitchFamily="2" charset="2"/>
              <a:buChar char="§"/>
            </a:pPr>
            <a:r>
              <a:rPr lang="lt-LT" sz="2800" dirty="0" smtClean="0">
                <a:latin typeface="Franklin Gothic Medium"/>
              </a:rPr>
              <a:t>„</a:t>
            </a:r>
            <a:r>
              <a:rPr lang="lt-LT" sz="2800" dirty="0" smtClean="0"/>
              <a:t>Pasiūlyti žaisti kartu...” </a:t>
            </a:r>
          </a:p>
          <a:p>
            <a:pPr>
              <a:buFont typeface="Wingdings" pitchFamily="2" charset="2"/>
              <a:buChar char="§"/>
            </a:pPr>
            <a:endParaRPr lang="lt-LT" sz="2400" dirty="0" smtClean="0"/>
          </a:p>
          <a:p>
            <a:pPr>
              <a:buNone/>
            </a:pPr>
            <a:endParaRPr lang="lt-LT" sz="24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511288"/>
          </a:xfrm>
        </p:spPr>
        <p:txBody>
          <a:bodyPr>
            <a:normAutofit/>
          </a:bodyPr>
          <a:lstStyle/>
          <a:p>
            <a:r>
              <a:rPr lang="lt-LT" sz="2400" dirty="0" smtClean="0"/>
              <a:t/>
            </a:r>
            <a:br>
              <a:rPr lang="lt-LT" sz="2400" dirty="0" smtClean="0"/>
            </a:br>
            <a:endParaRPr lang="lt-LT" sz="2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71538" y="1071546"/>
            <a:ext cx="7498080" cy="4462474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lt-LT" sz="2400" dirty="0" smtClean="0"/>
          </a:p>
          <a:p>
            <a:pPr>
              <a:buNone/>
            </a:pPr>
            <a:r>
              <a:rPr lang="lt-LT" sz="2800" b="1" dirty="0" smtClean="0"/>
              <a:t>Vaikų mintys</a:t>
            </a:r>
            <a:r>
              <a:rPr lang="lt-LT" sz="2800" dirty="0" smtClean="0"/>
              <a:t>:</a:t>
            </a:r>
          </a:p>
          <a:p>
            <a:pPr>
              <a:buNone/>
            </a:pPr>
            <a:r>
              <a:rPr lang="lt-LT" sz="2800" dirty="0" smtClean="0">
                <a:latin typeface="Franklin Gothic Medium"/>
              </a:rPr>
              <a:t>„</a:t>
            </a:r>
            <a:r>
              <a:rPr lang="lt-LT" sz="2800" dirty="0" smtClean="0"/>
              <a:t>Viktorija Kamilę vadina storule, sako jai, kad ji daug valgo. Kamilė pyksta ir nenori žaisti...”</a:t>
            </a:r>
          </a:p>
          <a:p>
            <a:pPr>
              <a:buNone/>
            </a:pPr>
            <a:r>
              <a:rPr lang="lt-LT" sz="2800" dirty="0" smtClean="0"/>
              <a:t>                                                           </a:t>
            </a:r>
            <a:r>
              <a:rPr lang="lt-LT" sz="2600" dirty="0" smtClean="0"/>
              <a:t>(Beata)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latin typeface="Franklin Gothic Medium"/>
              </a:rPr>
              <a:t>„</a:t>
            </a:r>
            <a:r>
              <a:rPr lang="lt-LT" sz="2800" dirty="0" smtClean="0"/>
              <a:t>Paulius kiekvieną dieną manęs prašo saldainių, lenda į mano spintelę, aš jam sakau, kad man tai nepatinka ir jaučiuosi nusiminęs...”</a:t>
            </a:r>
          </a:p>
          <a:p>
            <a:pPr>
              <a:buNone/>
            </a:pPr>
            <a:r>
              <a:rPr lang="lt-LT" sz="2800" dirty="0" smtClean="0"/>
              <a:t>                                                            </a:t>
            </a:r>
            <a:r>
              <a:rPr lang="lt-LT" sz="2600" dirty="0" smtClean="0"/>
              <a:t>(Martynas)</a:t>
            </a:r>
          </a:p>
          <a:p>
            <a:pPr>
              <a:buFont typeface="Wingdings" pitchFamily="2" charset="2"/>
              <a:buChar char="q"/>
            </a:pPr>
            <a:endParaRPr lang="lt-LT" sz="2400" dirty="0" smtClean="0"/>
          </a:p>
          <a:p>
            <a:pPr>
              <a:buFont typeface="Wingdings" pitchFamily="2" charset="2"/>
              <a:buChar char="q"/>
            </a:pPr>
            <a:endParaRPr lang="lt-LT" sz="24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576398" cy="1582726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 smtClean="0"/>
              <a:t>PROBLEMINĖSE  SITUACIJOSE  VAIKAI ATPAŽĮSTA PRIEKABIAVIMĄ IR PATYČIAS, GEBA KREIPTIS PAGALBOS Į SUAUGUSIUOSIUS AR SAVO BENDRAAMŽIUS</a:t>
            </a:r>
            <a:endParaRPr lang="lt-LT" sz="24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71538" y="2000240"/>
            <a:ext cx="7362084" cy="3929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400" b="1" dirty="0" smtClean="0"/>
              <a:t>Kiekvienais metais įstaigoje organizuojame </a:t>
            </a:r>
            <a:r>
              <a:rPr lang="lt-LT" sz="2400" b="1" i="1" dirty="0" smtClean="0">
                <a:latin typeface="Franklin Gothic Medium"/>
              </a:rPr>
              <a:t>„</a:t>
            </a:r>
            <a:r>
              <a:rPr lang="lt-LT" sz="2400" b="1" i="1" dirty="0" smtClean="0"/>
              <a:t>SAVAITĘ BE PATYČIŲ”</a:t>
            </a:r>
            <a:br>
              <a:rPr lang="lt-LT" sz="2400" b="1" i="1" dirty="0" smtClean="0"/>
            </a:br>
            <a:endParaRPr lang="lt-LT" sz="2400" dirty="0" smtClean="0"/>
          </a:p>
        </p:txBody>
      </p:sp>
      <p:pic>
        <p:nvPicPr>
          <p:cNvPr id="4" name="Picture 2" descr="C:\Documents and Settings\Edita.EDITA-9A883842C\My Documents\Projektas Aš saugus ir sveikas kai žinau 2012m\KAD AUGČIAU SVEIKAS- NUOTRAUKOS\IMG_4413.JPG"/>
          <p:cNvPicPr>
            <a:picLocks noChangeAspect="1" noChangeArrowheads="1"/>
          </p:cNvPicPr>
          <p:nvPr/>
        </p:nvPicPr>
        <p:blipFill>
          <a:blip r:embed="rId2" cstate="print"/>
          <a:srcRect l="3846" b="11111"/>
          <a:stretch>
            <a:fillRect/>
          </a:stretch>
        </p:blipFill>
        <p:spPr bwMode="auto">
          <a:xfrm>
            <a:off x="2786050" y="3071809"/>
            <a:ext cx="3929090" cy="2724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1500166" y="714356"/>
            <a:ext cx="7286676" cy="121444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q"/>
            </a:pP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en-US" sz="2700" b="1" i="1" dirty="0" smtClean="0"/>
              <a:t> </a:t>
            </a:r>
            <a:r>
              <a:rPr lang="en-US" sz="3200" b="1" i="1" dirty="0" smtClean="0"/>
              <a:t>RENG</a:t>
            </a:r>
            <a:r>
              <a:rPr lang="lt-LT" sz="3200" b="1" i="1" dirty="0" smtClean="0"/>
              <a:t>IA</a:t>
            </a:r>
            <a:r>
              <a:rPr lang="en-US" sz="3200" b="1" i="1" dirty="0" smtClean="0"/>
              <a:t>ME VAIK</a:t>
            </a:r>
            <a:r>
              <a:rPr lang="lt-LT" sz="3200" b="1" i="1" dirty="0" smtClean="0"/>
              <a:t>Ų DARBŲ PARODĖLES</a:t>
            </a:r>
            <a:r>
              <a:rPr lang="lt-LT" sz="2800" b="1" i="1" dirty="0" smtClean="0"/>
              <a:t/>
            </a:r>
            <a:br>
              <a:rPr lang="lt-LT" sz="2800" b="1" i="1" dirty="0" smtClean="0"/>
            </a:br>
            <a:r>
              <a:rPr lang="lt-LT" sz="2800" b="1" i="1" dirty="0" smtClean="0">
                <a:latin typeface="Franklin Gothic Medium"/>
              </a:rPr>
              <a:t>„</a:t>
            </a:r>
            <a:r>
              <a:rPr lang="lt-LT" sz="2800" i="1" dirty="0" smtClean="0"/>
              <a:t>Duok draugui ranką </a:t>
            </a:r>
            <a:r>
              <a:rPr lang="lt-LT" sz="2800" b="1" i="1" dirty="0" smtClean="0"/>
              <a:t>“</a:t>
            </a:r>
            <a:r>
              <a:rPr lang="lt-LT" sz="2800" dirty="0" smtClean="0"/>
              <a:t>, </a:t>
            </a:r>
            <a:r>
              <a:rPr lang="lt-LT" sz="2800" dirty="0" smtClean="0">
                <a:latin typeface="Franklin Gothic Medium"/>
              </a:rPr>
              <a:t>„</a:t>
            </a:r>
            <a:r>
              <a:rPr lang="lt-LT" sz="2800" i="1" dirty="0" smtClean="0"/>
              <a:t>Draugystės takeliu</a:t>
            </a:r>
            <a:r>
              <a:rPr lang="lt-LT" sz="2800" dirty="0" smtClean="0"/>
              <a:t>”</a:t>
            </a:r>
            <a:br>
              <a:rPr lang="lt-LT" sz="2800" dirty="0" smtClean="0"/>
            </a:br>
            <a:r>
              <a:rPr lang="lt-LT" sz="2700" b="1" i="1" dirty="0" smtClean="0"/>
              <a:t/>
            </a:r>
            <a:br>
              <a:rPr lang="lt-LT" sz="2700" b="1" i="1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> </a:t>
            </a:r>
            <a:br>
              <a:rPr lang="lt-LT" sz="2400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r>
              <a:rPr lang="lt-LT" sz="2400" b="1" i="1" dirty="0" smtClean="0"/>
              <a:t/>
            </a:r>
            <a:br>
              <a:rPr lang="lt-LT" sz="2400" b="1" i="1" dirty="0" smtClean="0"/>
            </a:br>
            <a:endParaRPr lang="lt-LT" sz="2400" b="1" i="1" dirty="0"/>
          </a:p>
        </p:txBody>
      </p:sp>
      <p:pic>
        <p:nvPicPr>
          <p:cNvPr id="1027" name="Picture 3" descr="D:\Mano foto\Savaitė be patyčių 2011 kovo 25d\IMG_2274.JPG"/>
          <p:cNvPicPr>
            <a:picLocks noChangeAspect="1" noChangeArrowheads="1"/>
          </p:cNvPicPr>
          <p:nvPr/>
        </p:nvPicPr>
        <p:blipFill>
          <a:blip r:embed="rId2" cstate="print"/>
          <a:srcRect l="2043" t="6810" r="908" b="11464"/>
          <a:stretch>
            <a:fillRect/>
          </a:stretch>
        </p:blipFill>
        <p:spPr bwMode="auto">
          <a:xfrm>
            <a:off x="2059764" y="2357430"/>
            <a:ext cx="5465006" cy="3451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928662" y="428604"/>
            <a:ext cx="7991502" cy="1543050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 smtClean="0"/>
              <a:t>SĖKMINGAM UGDYMUISI MOKYKLOJE VIENA SVARBIAUSIŲ KOMPETENCIJŲ </a:t>
            </a:r>
            <a:r>
              <a:rPr lang="lt-LT" sz="2400" dirty="0" smtClean="0"/>
              <a:t>– </a:t>
            </a:r>
            <a:r>
              <a:rPr lang="lt-LT" sz="2400" b="1" i="1" dirty="0" smtClean="0"/>
              <a:t>SOCIALINĖ KOMPETENCIJA </a:t>
            </a:r>
            <a:endParaRPr lang="lt-LT" sz="2400" i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4294967295"/>
          </p:nvPr>
        </p:nvSpPr>
        <p:spPr>
          <a:xfrm>
            <a:off x="1644650" y="1928802"/>
            <a:ext cx="7142192" cy="43195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lt-LT" dirty="0" smtClean="0"/>
          </a:p>
          <a:p>
            <a:pPr lvl="0">
              <a:buFont typeface="Wingdings" pitchFamily="2" charset="2"/>
              <a:buChar char="q"/>
            </a:pPr>
            <a:r>
              <a:rPr lang="lt-LT" sz="2600" b="1" i="1" dirty="0" smtClean="0"/>
              <a:t>Socialinė kompetencija </a:t>
            </a:r>
            <a:r>
              <a:rPr lang="lt-LT" sz="2600" dirty="0" smtClean="0"/>
              <a:t>- gyventi ir būti greta, kartu;</a:t>
            </a:r>
          </a:p>
          <a:p>
            <a:pPr>
              <a:buFont typeface="Wingdings" pitchFamily="2" charset="2"/>
              <a:buChar char="q"/>
            </a:pPr>
            <a:r>
              <a:rPr lang="lt-LT" sz="2600" dirty="0" smtClean="0"/>
              <a:t>Tai vaiko gebėjimas suvokti save ir kitus, savo vietą šeimoje, vaikų grupėje, ryšius su bendruomene, kai kuriuos socialinius ir kultūros reiškinius;</a:t>
            </a:r>
          </a:p>
          <a:p>
            <a:pPr>
              <a:buFont typeface="Wingdings" pitchFamily="2" charset="2"/>
              <a:buChar char="q"/>
            </a:pPr>
            <a:r>
              <a:rPr lang="lt-LT" sz="2600" dirty="0" smtClean="0"/>
              <a:t>Tai gebėjimas būti kartu su kitais, bendrauti, bendradarbiauti, draugauti, spręsti kilusias problemas, įveikti kilusius sunkumus, padėti sau ir kitiems gerai jaustis, mokytis gerbti save ir kitus.</a:t>
            </a:r>
          </a:p>
          <a:p>
            <a:pPr>
              <a:buFont typeface="Wingdings" pitchFamily="2" charset="2"/>
              <a:buChar char="q"/>
            </a:pPr>
            <a:endParaRPr lang="lt-LT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504960" cy="1714512"/>
          </a:xfrm>
        </p:spPr>
        <p:txBody>
          <a:bodyPr>
            <a:noAutofit/>
          </a:bodyPr>
          <a:lstStyle/>
          <a:p>
            <a:r>
              <a:rPr lang="lt-LT" sz="2400" b="1" dirty="0" smtClean="0"/>
              <a:t/>
            </a:r>
            <a:br>
              <a:rPr lang="lt-LT" sz="2400" b="1" dirty="0" smtClean="0"/>
            </a:br>
            <a:r>
              <a:rPr lang="lt-LT" sz="2400" b="1" dirty="0" smtClean="0"/>
              <a:t>GRUPĖS UGDYTINIAI RUOŠĖ PLAKATĄ  </a:t>
            </a:r>
            <a:r>
              <a:rPr lang="lt-LT" sz="2400" b="1" i="1" dirty="0" smtClean="0">
                <a:latin typeface="Franklin Gothic Medium"/>
              </a:rPr>
              <a:t>„</a:t>
            </a:r>
            <a:r>
              <a:rPr lang="lt-LT" sz="2400" b="1" i="1" dirty="0" smtClean="0"/>
              <a:t>MES NESITYČIOJAM, MES DRAUGAUJAM”</a:t>
            </a:r>
            <a:endParaRPr lang="lt-LT" sz="2400" b="1" dirty="0"/>
          </a:p>
        </p:txBody>
      </p:sp>
      <p:pic>
        <p:nvPicPr>
          <p:cNvPr id="1026" name="Picture 2" descr="C:\Documents and Settings\Edita.EDITA-9A883842C\My Documents\GILIUKŲ PAVASARIS 2012m. sausis-gegužė\Savaitė be patyčių\DSCF0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89" t="36806" r="60689" b="43849"/>
          <a:stretch>
            <a:fillRect/>
          </a:stretch>
        </p:blipFill>
        <p:spPr bwMode="auto">
          <a:xfrm>
            <a:off x="2143108" y="2500306"/>
            <a:ext cx="5857915" cy="3807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6398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400" b="1" dirty="0" smtClean="0"/>
              <a:t/>
            </a:r>
            <a:br>
              <a:rPr lang="lt-LT" sz="2400" b="1" dirty="0" smtClean="0"/>
            </a:br>
            <a:r>
              <a:rPr lang="lt-LT" sz="2700" b="1" dirty="0" smtClean="0"/>
              <a:t>VAIDIN</a:t>
            </a:r>
            <a:r>
              <a:rPr lang="en-US" sz="2700" b="1" dirty="0" smtClean="0"/>
              <a:t>O</a:t>
            </a:r>
            <a:r>
              <a:rPr lang="lt-LT" sz="2700" b="1" dirty="0" smtClean="0"/>
              <a:t>ME DRAUGIŠKO ELGESIO SITUACIJAS</a:t>
            </a:r>
            <a:br>
              <a:rPr lang="lt-LT" sz="2700" b="1" dirty="0" smtClean="0"/>
            </a:br>
            <a:r>
              <a:rPr lang="lt-LT" sz="2700" b="1" dirty="0" smtClean="0"/>
              <a:t/>
            </a:r>
            <a:br>
              <a:rPr lang="lt-LT" sz="2700" b="1" dirty="0" smtClean="0"/>
            </a:br>
            <a:r>
              <a:rPr lang="lt-LT" sz="2700" dirty="0" smtClean="0"/>
              <a:t>Inscenizavome R. Kašausko pasakojimą </a:t>
            </a:r>
            <a:r>
              <a:rPr lang="lt-LT" sz="2700" i="1" dirty="0" smtClean="0">
                <a:latin typeface="Franklin Gothic Medium"/>
              </a:rPr>
              <a:t>„</a:t>
            </a:r>
            <a:r>
              <a:rPr lang="lt-LT" sz="2700" i="1" dirty="0" smtClean="0"/>
              <a:t>DRAUGAI</a:t>
            </a:r>
            <a:r>
              <a:rPr lang="lt-LT" sz="2400" i="1" dirty="0" smtClean="0"/>
              <a:t>”</a:t>
            </a:r>
            <a:endParaRPr lang="lt-LT" sz="2400" i="1" dirty="0"/>
          </a:p>
        </p:txBody>
      </p:sp>
      <p:pic>
        <p:nvPicPr>
          <p:cNvPr id="3074" name="Picture 2" descr="D:\GILIUKŲ PAVASARIS 2012m. sausis-gegužė\Savaitė be patyčių\DSCF0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52" t="20483" r="3991"/>
          <a:stretch>
            <a:fillRect/>
          </a:stretch>
        </p:blipFill>
        <p:spPr bwMode="auto">
          <a:xfrm>
            <a:off x="2214546" y="2071678"/>
            <a:ext cx="5643602" cy="3605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991500" cy="1685916"/>
          </a:xfrm>
        </p:spPr>
        <p:txBody>
          <a:bodyPr>
            <a:noAutofit/>
          </a:bodyPr>
          <a:lstStyle/>
          <a:p>
            <a:pPr algn="ctr"/>
            <a:r>
              <a:rPr lang="en-US" sz="2200" b="1" i="1" dirty="0" smtClean="0">
                <a:latin typeface="Franklin Gothic Medium"/>
              </a:rPr>
              <a:t>„</a:t>
            </a:r>
            <a:r>
              <a:rPr lang="en-US" sz="2200" b="1" i="1" dirty="0" smtClean="0"/>
              <a:t>ZIPIO DRAUG</a:t>
            </a:r>
            <a:r>
              <a:rPr lang="lt-LT" sz="2200" b="1" i="1" dirty="0" smtClean="0"/>
              <a:t>Ų” </a:t>
            </a:r>
            <a:r>
              <a:rPr lang="lt-LT" sz="2200" b="1" dirty="0" smtClean="0"/>
              <a:t>PROGRAMOS ĮDĖJAS NAUDOJAME VYKDYDAMI SVEIKATOS SAUGOJIMO PROJEKTUS</a:t>
            </a:r>
            <a:endParaRPr lang="lt-LT" sz="2400" b="1" dirty="0"/>
          </a:p>
        </p:txBody>
      </p:sp>
      <p:pic>
        <p:nvPicPr>
          <p:cNvPr id="3" name="Content Placeholder 2" descr="C:\Documents and Settings\Edita.EDITA-9A883842C\My Documents\GILIUKŲ PAVASARIS 2012m. sausis-gegužė\Sveikatingumo savaite 04-26\IMG_4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00240"/>
            <a:ext cx="3286148" cy="4248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920062" cy="97153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 </a:t>
            </a:r>
            <a:r>
              <a:rPr lang="lt-LT" sz="2400" b="1" dirty="0" smtClean="0"/>
              <a:t>PROJEKTAS </a:t>
            </a:r>
            <a:r>
              <a:rPr lang="lt-LT" sz="2400" b="1" i="1" dirty="0" smtClean="0">
                <a:latin typeface="Franklin Gothic Medium"/>
              </a:rPr>
              <a:t>„</a:t>
            </a:r>
            <a:r>
              <a:rPr lang="lt-LT" sz="2400" b="1" i="1" dirty="0" smtClean="0"/>
              <a:t>AŠ SAUGUS IR SVEKAS, KAI ŽINAU”</a:t>
            </a:r>
            <a:endParaRPr lang="lt-LT" sz="24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928662" y="1554162"/>
            <a:ext cx="8062938" cy="473235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lt-LT" sz="2400" dirty="0" smtClean="0"/>
              <a:t> Rengėme ir kūrėme PROBLEMŲ ALBUMĄ </a:t>
            </a:r>
            <a:r>
              <a:rPr lang="lt-LT" sz="2400" dirty="0" smtClean="0">
                <a:latin typeface="Franklin Gothic Medium"/>
              </a:rPr>
              <a:t>„</a:t>
            </a:r>
            <a:r>
              <a:rPr lang="lt-LT" sz="2400" dirty="0" smtClean="0"/>
              <a:t>Kai atrodo viskas - blogai”.</a:t>
            </a:r>
          </a:p>
          <a:p>
            <a:pPr>
              <a:buFont typeface="Wingdings" pitchFamily="2" charset="2"/>
              <a:buChar char="q"/>
            </a:pPr>
            <a:endParaRPr lang="lt-LT" sz="2400" dirty="0" smtClean="0"/>
          </a:p>
          <a:p>
            <a:pPr>
              <a:buFont typeface="Wingdings" pitchFamily="2" charset="2"/>
              <a:buChar char="q"/>
            </a:pPr>
            <a:endParaRPr lang="lt-LT" sz="2400" dirty="0" smtClean="0"/>
          </a:p>
          <a:p>
            <a:pPr>
              <a:buNone/>
            </a:pPr>
            <a:endParaRPr lang="lt-LT" sz="2400" dirty="0" smtClean="0"/>
          </a:p>
          <a:p>
            <a:pPr>
              <a:buFont typeface="Wingdings" pitchFamily="2" charset="2"/>
              <a:buChar char="q"/>
            </a:pPr>
            <a:endParaRPr lang="lt-LT" sz="2400" dirty="0" smtClean="0"/>
          </a:p>
          <a:p>
            <a:pPr>
              <a:buFont typeface="Wingdings" pitchFamily="2" charset="2"/>
              <a:buChar char="q"/>
            </a:pPr>
            <a:endParaRPr lang="lt-LT" sz="2400" dirty="0" smtClean="0"/>
          </a:p>
          <a:p>
            <a:pPr>
              <a:buFont typeface="Wingdings" pitchFamily="2" charset="2"/>
              <a:buChar char="q"/>
            </a:pPr>
            <a:endParaRPr lang="lt-LT" sz="2400" dirty="0" smtClean="0"/>
          </a:p>
          <a:p>
            <a:pPr>
              <a:buFont typeface="Wingdings" pitchFamily="2" charset="2"/>
              <a:buChar char="q"/>
            </a:pPr>
            <a:endParaRPr lang="lt-LT" sz="2400" dirty="0" smtClean="0"/>
          </a:p>
          <a:p>
            <a:pPr>
              <a:buFont typeface="Wingdings" pitchFamily="2" charset="2"/>
              <a:buChar char="q"/>
            </a:pPr>
            <a:r>
              <a:rPr lang="lt-LT" sz="2400" dirty="0" smtClean="0"/>
              <a:t>Ugdytiniai piešė ar rašė, su kokiomis problemomis dažniausiai susiduria:</a:t>
            </a:r>
          </a:p>
          <a:p>
            <a:pPr>
              <a:buFont typeface="Wingdings" pitchFamily="2" charset="2"/>
              <a:buChar char="§"/>
            </a:pPr>
            <a:r>
              <a:rPr lang="lt-LT" sz="2400" dirty="0" smtClean="0"/>
              <a:t>bendraujant su vaikais,</a:t>
            </a:r>
          </a:p>
          <a:p>
            <a:pPr>
              <a:buFont typeface="Wingdings" pitchFamily="2" charset="2"/>
              <a:buChar char="§"/>
            </a:pPr>
            <a:r>
              <a:rPr lang="lt-LT" sz="2400" dirty="0" smtClean="0"/>
              <a:t>bendraujant su suaugusiais,</a:t>
            </a:r>
          </a:p>
          <a:p>
            <a:pPr>
              <a:buFont typeface="Wingdings" pitchFamily="2" charset="2"/>
              <a:buChar char="§"/>
            </a:pPr>
            <a:r>
              <a:rPr lang="lt-LT" sz="2400" dirty="0" smtClean="0"/>
              <a:t>kartu žaidžiant kieme ar namuose,</a:t>
            </a:r>
          </a:p>
          <a:p>
            <a:pPr>
              <a:buFont typeface="Wingdings" pitchFamily="2" charset="2"/>
              <a:buChar char="§"/>
            </a:pPr>
            <a:r>
              <a:rPr lang="lt-LT" sz="2400" dirty="0" smtClean="0"/>
              <a:t>kartu žaidžiant darželyje.</a:t>
            </a:r>
          </a:p>
          <a:p>
            <a:pPr>
              <a:buFont typeface="Wingdings" pitchFamily="2" charset="2"/>
              <a:buChar char="§"/>
            </a:pPr>
            <a:endParaRPr lang="lt-LT" sz="2400" dirty="0"/>
          </a:p>
        </p:txBody>
      </p:sp>
      <p:pic>
        <p:nvPicPr>
          <p:cNvPr id="8195" name="Picture 3" descr="C:\Documents and Settings\Edita.EDITA-9A883842C\My Documents\Zipio paveikslėliai\IMG_5443.JPG"/>
          <p:cNvPicPr>
            <a:picLocks noChangeAspect="1" noChangeArrowheads="1"/>
          </p:cNvPicPr>
          <p:nvPr/>
        </p:nvPicPr>
        <p:blipFill>
          <a:blip r:embed="rId2" cstate="print"/>
          <a:srcRect t="4545" b="4546"/>
          <a:stretch>
            <a:fillRect/>
          </a:stretch>
        </p:blipFill>
        <p:spPr bwMode="auto">
          <a:xfrm>
            <a:off x="1112084" y="2214554"/>
            <a:ext cx="2427610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7" name="Picture 5" descr="C:\Documents and Settings\Edita.EDITA-9A883842C\My Documents\Zipio paveikslėliai\IMG_5445.JPG"/>
          <p:cNvPicPr>
            <a:picLocks noChangeAspect="1" noChangeArrowheads="1"/>
          </p:cNvPicPr>
          <p:nvPr/>
        </p:nvPicPr>
        <p:blipFill>
          <a:blip r:embed="rId3" cstate="print"/>
          <a:srcRect l="9965" t="6642" r="2850" b="7010"/>
          <a:stretch>
            <a:fillRect/>
          </a:stretch>
        </p:blipFill>
        <p:spPr bwMode="auto">
          <a:xfrm>
            <a:off x="4286248" y="2357430"/>
            <a:ext cx="1928826" cy="1432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8" name="Picture 6" descr="C:\Documents and Settings\Edita.EDITA-9A883842C\My Documents\Zipio paveikslėliai\IMG_5446.JPG"/>
          <p:cNvPicPr>
            <a:picLocks noChangeAspect="1" noChangeArrowheads="1"/>
          </p:cNvPicPr>
          <p:nvPr/>
        </p:nvPicPr>
        <p:blipFill>
          <a:blip r:embed="rId4" cstate="print"/>
          <a:srcRect l="2941" t="3921" r="8823" b="9811"/>
          <a:stretch>
            <a:fillRect/>
          </a:stretch>
        </p:blipFill>
        <p:spPr bwMode="auto">
          <a:xfrm>
            <a:off x="6715140" y="2428868"/>
            <a:ext cx="1785950" cy="1309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VAIKAI</a:t>
            </a:r>
            <a:r>
              <a:rPr lang="lt-LT" sz="2400" b="1" dirty="0" smtClean="0"/>
              <a:t> TURĖJO GALIMYBĘ ĮVARDINTI SAVO JAUSMUS IR EMOCIJAS PILDANT </a:t>
            </a:r>
            <a:r>
              <a:rPr lang="lt-LT" sz="2400" b="1" i="1" dirty="0" smtClean="0">
                <a:latin typeface="Franklin Gothic Medium"/>
              </a:rPr>
              <a:t>„</a:t>
            </a:r>
            <a:r>
              <a:rPr lang="lt-LT" sz="2400" b="1" i="1" dirty="0" smtClean="0"/>
              <a:t>JAUSMŲ DIENORAŠTĮ”</a:t>
            </a:r>
            <a:endParaRPr lang="lt-LT" sz="2400" b="1" i="1" dirty="0"/>
          </a:p>
        </p:txBody>
      </p:sp>
      <p:pic>
        <p:nvPicPr>
          <p:cNvPr id="4" name="Turinio vietos rezervavimo ženklas 3" descr="C:\Documents and Settings\Edita.EDITA-9A883842C\My Documents\KAD AUGČIAU SVEIKAS- NUOTRAUKOS\IMG_4385.JPG"/>
          <p:cNvPicPr>
            <a:picLocks noGrp="1"/>
          </p:cNvPicPr>
          <p:nvPr>
            <p:ph idx="1"/>
          </p:nvPr>
        </p:nvPicPr>
        <p:blipFill>
          <a:blip r:embed="rId2" cstate="print"/>
          <a:srcRect l="6478" t="4885" r="1482" b="13348"/>
          <a:stretch>
            <a:fillRect/>
          </a:stretch>
        </p:blipFill>
        <p:spPr bwMode="auto">
          <a:xfrm rot="16200000">
            <a:off x="726987" y="2201915"/>
            <a:ext cx="2832242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aveikslėlis 4" descr="C:\Documents and Settings\Edita.EDITA-9A883842C\My Documents\KAD AUGČIAU SVEIKAS- NUOTRAUKOS\IMG_4386.JPG"/>
          <p:cNvPicPr/>
          <p:nvPr/>
        </p:nvPicPr>
        <p:blipFill>
          <a:blip r:embed="rId3" cstate="print"/>
          <a:srcRect l="8577" t="3650" r="31203" b="961"/>
          <a:stretch>
            <a:fillRect/>
          </a:stretch>
        </p:blipFill>
        <p:spPr bwMode="auto">
          <a:xfrm>
            <a:off x="3357554" y="3357562"/>
            <a:ext cx="2380288" cy="2439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aveikslėlis 5" descr="C:\Documents and Settings\Edita.EDITA-9A883842C\My Documents\KAD AUGČIAU SVEIKAS- NUOTRAUKOS\IMG_4384.JPG"/>
          <p:cNvPicPr/>
          <p:nvPr/>
        </p:nvPicPr>
        <p:blipFill>
          <a:blip r:embed="rId4" cstate="print"/>
          <a:srcRect l="8190" r="6639" b="8297"/>
          <a:stretch>
            <a:fillRect/>
          </a:stretch>
        </p:blipFill>
        <p:spPr bwMode="auto">
          <a:xfrm>
            <a:off x="5857884" y="2143116"/>
            <a:ext cx="2789254" cy="2167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2400" b="1" dirty="0" smtClean="0"/>
              <a:t>PARENGTAS SITUACIJŲ KORTELIŲ ŽAIDIMAS </a:t>
            </a:r>
            <a:r>
              <a:rPr lang="lt-LT" sz="2400" b="1" i="1" dirty="0" smtClean="0">
                <a:latin typeface="Franklin Gothic Medium"/>
              </a:rPr>
              <a:t>„</a:t>
            </a:r>
            <a:r>
              <a:rPr lang="lt-LT" sz="2400" b="1" i="1" dirty="0" smtClean="0"/>
              <a:t>PADARIAU TAI, NES...”</a:t>
            </a:r>
            <a:r>
              <a:rPr lang="lt-LT" sz="2400" b="1" dirty="0" smtClean="0"/>
              <a:t> PADĖJO VAIKAMS IEŠKOTI IŠEIČIŲ IŠ SUDĖTINGŲ SITUACIJŲ</a:t>
            </a:r>
            <a:endParaRPr lang="lt-LT" sz="2400" b="1" i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lt-LT" sz="2400" dirty="0" smtClean="0"/>
          </a:p>
          <a:p>
            <a:pPr>
              <a:buNone/>
            </a:pPr>
            <a:endParaRPr lang="lt-LT" sz="2400" dirty="0" smtClean="0"/>
          </a:p>
          <a:p>
            <a:pPr>
              <a:buNone/>
            </a:pPr>
            <a:endParaRPr lang="lt-LT" sz="2400" dirty="0" smtClean="0"/>
          </a:p>
          <a:p>
            <a:pPr>
              <a:buNone/>
            </a:pPr>
            <a:endParaRPr lang="lt-LT" sz="2400" dirty="0"/>
          </a:p>
        </p:txBody>
      </p:sp>
      <p:pic>
        <p:nvPicPr>
          <p:cNvPr id="7" name="Paveikslėlis 6" descr="C:\Documents and Settings\Edita.EDITA-9A883842C\My Documents\Šventinė Zipio draugų valandėlė 2012m\IMG_4859.JPG"/>
          <p:cNvPicPr/>
          <p:nvPr/>
        </p:nvPicPr>
        <p:blipFill>
          <a:blip r:embed="rId2" cstate="print"/>
          <a:srcRect l="3725" t="2282" r="2333" b="2319"/>
          <a:stretch>
            <a:fillRect/>
          </a:stretch>
        </p:blipFill>
        <p:spPr bwMode="auto">
          <a:xfrm rot="20667725">
            <a:off x="971957" y="2650497"/>
            <a:ext cx="3040432" cy="2338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aveikslėlis 7" descr="C:\Documents and Settings\Edita.EDITA-9A883842C\My Documents\Šventinė Zipio draugų valandėlė 2012m\IMG_4850.JPG"/>
          <p:cNvPicPr/>
          <p:nvPr/>
        </p:nvPicPr>
        <p:blipFill>
          <a:blip r:embed="rId3" cstate="print"/>
          <a:srcRect t="10335"/>
          <a:stretch>
            <a:fillRect/>
          </a:stretch>
        </p:blipFill>
        <p:spPr bwMode="auto">
          <a:xfrm rot="1528194">
            <a:off x="3819494" y="2829168"/>
            <a:ext cx="2552700" cy="3057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aveikslėlis 8" descr="C:\Documents and Settings\Edita.EDITA-9A883842C\My Documents\Šventinė Zipio draugų valandėlė 2012m\IMG_4852.JPG"/>
          <p:cNvPicPr/>
          <p:nvPr/>
        </p:nvPicPr>
        <p:blipFill>
          <a:blip r:embed="rId4" cstate="print"/>
          <a:srcRect b="8242"/>
          <a:stretch>
            <a:fillRect/>
          </a:stretch>
        </p:blipFill>
        <p:spPr bwMode="auto">
          <a:xfrm>
            <a:off x="6429388" y="2143116"/>
            <a:ext cx="227648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rmAutofit/>
          </a:bodyPr>
          <a:lstStyle/>
          <a:p>
            <a:pPr algn="ctr"/>
            <a:r>
              <a:rPr lang="lt-LT" sz="2400" b="1" dirty="0" smtClean="0"/>
              <a:t> VAIDINIMAS </a:t>
            </a:r>
            <a:r>
              <a:rPr lang="lt-LT" sz="2400" b="1" dirty="0" smtClean="0">
                <a:latin typeface="Franklin Gothic Medium"/>
              </a:rPr>
              <a:t>„</a:t>
            </a:r>
            <a:r>
              <a:rPr lang="lt-LT" sz="2400" b="1" i="1" dirty="0" smtClean="0"/>
              <a:t>JAUSMŲ SALA”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PAGAL </a:t>
            </a:r>
            <a:r>
              <a:rPr lang="lt-LT" sz="2400" b="1" i="1" dirty="0" smtClean="0">
                <a:latin typeface="Franklin Gothic Medium"/>
              </a:rPr>
              <a:t>„</a:t>
            </a:r>
            <a:r>
              <a:rPr lang="lt-LT" sz="2400" b="1" i="1" dirty="0" smtClean="0"/>
              <a:t>PASAKĄ APIE MEILĘ IR DRAUGYSTĘ”</a:t>
            </a:r>
            <a:endParaRPr lang="lt-LT" sz="2400" b="1" i="1" dirty="0"/>
          </a:p>
        </p:txBody>
      </p:sp>
      <p:pic>
        <p:nvPicPr>
          <p:cNvPr id="9218" name="Picture 2" descr="D:\GILIUKŲ IŠLEISTUVĖS IR VAID.JAUSMŲ SALA\P11501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58" y="4034618"/>
            <a:ext cx="2716782" cy="2037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9" name="Picture 3" descr="D:\GILIUKŲ IŠLEISTUVĖS IR VAID.JAUSMŲ SALA\P1150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85850" y="-13216054"/>
            <a:ext cx="2700000" cy="3600000"/>
          </a:xfrm>
          <a:prstGeom prst="rect">
            <a:avLst/>
          </a:prstGeom>
          <a:noFill/>
        </p:spPr>
      </p:pic>
      <p:pic>
        <p:nvPicPr>
          <p:cNvPr id="9220" name="Picture 4" descr="D:\GILIUKŲ IŠLEISTUVĖS IR VAID.JAUSMŲ SALA\P1150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57684" y="-13073178"/>
            <a:ext cx="2700000" cy="3600000"/>
          </a:xfrm>
          <a:prstGeom prst="rect">
            <a:avLst/>
          </a:prstGeom>
          <a:noFill/>
        </p:spPr>
      </p:pic>
      <p:pic>
        <p:nvPicPr>
          <p:cNvPr id="8" name="Paveikslėlis 7" descr="D:\GILIUKŲ IŠLEISTUVĖS IR VAID.JAUSMŲ SALA\P11502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14818"/>
            <a:ext cx="1857388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aveikslėlis 8" descr="D:\GILIUKŲ IŠLEISTUVĖS IR VAID.JAUSMŲ SALA\IMG_49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500174"/>
            <a:ext cx="2643206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aveikslėlis 9" descr="D:\GILIUKŲ IŠLEISTUVĖS IR VAID.JAUSMŲ SALA\P11502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571612"/>
            <a:ext cx="2708276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aveikslėlis 10" descr="D:\GILIUKŲ IŠLEISTUVĖS IR VAID.JAUSMŲ SALA\P115018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928802"/>
            <a:ext cx="2500330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aveikslėlis 11" descr="D:\GILIUKŲ IŠLEISTUVĖS IR VAID.JAUSMŲ SALA\IMG_492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4286256"/>
            <a:ext cx="2643206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400" b="1" dirty="0" smtClean="0"/>
              <a:t/>
            </a:r>
            <a:br>
              <a:rPr lang="lt-LT" sz="2400" b="1" dirty="0" smtClean="0"/>
            </a:br>
            <a:r>
              <a:rPr lang="lt-LT" sz="2400" b="1" dirty="0" smtClean="0"/>
              <a:t/>
            </a:r>
            <a:br>
              <a:rPr lang="lt-LT" sz="2400" b="1" dirty="0" smtClean="0"/>
            </a:br>
            <a:r>
              <a:rPr lang="lt-LT" sz="2400" b="1" dirty="0" smtClean="0"/>
              <a:t/>
            </a:r>
            <a:br>
              <a:rPr lang="lt-LT" sz="2400" b="1" dirty="0" smtClean="0"/>
            </a:br>
            <a:r>
              <a:rPr lang="lt-LT" sz="2400" b="1" i="1" dirty="0" smtClean="0"/>
              <a:t>PROGRAMOS VYKDYMO PABAIGOJE PASTEBĖJOME</a:t>
            </a:r>
            <a:r>
              <a:rPr lang="lt-LT" sz="2400" b="1" dirty="0" smtClean="0"/>
              <a:t/>
            </a:r>
            <a:br>
              <a:rPr lang="lt-LT" sz="2400" b="1" dirty="0" smtClean="0"/>
            </a:br>
            <a:endParaRPr lang="lt-LT" sz="24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500166" y="2057400"/>
            <a:ext cx="7498080" cy="437199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lt-LT" sz="2400" dirty="0" smtClean="0"/>
              <a:t>Išaugo vaikų pasitikėjimas savimi ir savo gebėjimais</a:t>
            </a:r>
            <a:r>
              <a:rPr lang="en-US" sz="2400" dirty="0" smtClean="0"/>
              <a:t>, </a:t>
            </a:r>
            <a:r>
              <a:rPr lang="lt-LT" sz="2400" dirty="0" smtClean="0"/>
              <a:t>gebėjimas susivaldyti.</a:t>
            </a:r>
          </a:p>
          <a:p>
            <a:pPr>
              <a:buFont typeface="Wingdings" pitchFamily="2" charset="2"/>
              <a:buChar char="§"/>
            </a:pPr>
            <a:r>
              <a:rPr lang="lt-LT" sz="2400" dirty="0" smtClean="0"/>
              <a:t>Vaikai tapo jautresni savo artimųjų ir draugų emocinei būsenai</a:t>
            </a:r>
            <a:r>
              <a:rPr lang="en-US" sz="2400" dirty="0" smtClean="0"/>
              <a:t>,</a:t>
            </a:r>
            <a:r>
              <a:rPr lang="lt-LT" sz="2400" dirty="0" smtClean="0"/>
              <a:t> draugiškesni, išmoko susitarti.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V</a:t>
            </a:r>
            <a:r>
              <a:rPr lang="lt-LT" sz="2400" dirty="0" err="1" smtClean="0"/>
              <a:t>aik</a:t>
            </a:r>
            <a:r>
              <a:rPr lang="en-US" sz="2400" dirty="0" err="1" smtClean="0"/>
              <a:t>ams</a:t>
            </a:r>
            <a:r>
              <a:rPr lang="lt-LT" sz="2400" dirty="0" smtClean="0"/>
              <a:t> </a:t>
            </a:r>
            <a:r>
              <a:rPr lang="en-US" sz="2400" dirty="0" err="1" smtClean="0"/>
              <a:t>tapo</a:t>
            </a:r>
            <a:r>
              <a:rPr lang="lt-LT" sz="2400" dirty="0" smtClean="0"/>
              <a:t> </a:t>
            </a:r>
            <a:r>
              <a:rPr lang="en-US" sz="2400" dirty="0" err="1" smtClean="0"/>
              <a:t>lengviau</a:t>
            </a:r>
            <a:r>
              <a:rPr lang="lt-LT" sz="2400" dirty="0" smtClean="0"/>
              <a:t> įveikti kasdieninius sunkumus.</a:t>
            </a:r>
          </a:p>
          <a:p>
            <a:pPr>
              <a:buFont typeface="Wingdings" pitchFamily="2" charset="2"/>
              <a:buChar char="§"/>
            </a:pPr>
            <a:r>
              <a:rPr lang="lt-LT" sz="2400" dirty="0" smtClean="0"/>
              <a:t>Vaikai išmoko pasakyti tiesą, atsiprašyti</a:t>
            </a:r>
            <a:r>
              <a:rPr lang="en-US" sz="2400" dirty="0" smtClean="0"/>
              <a:t> </a:t>
            </a:r>
            <a:r>
              <a:rPr lang="en-US" sz="2400" dirty="0" err="1" smtClean="0"/>
              <a:t>bendraam</a:t>
            </a:r>
            <a:r>
              <a:rPr lang="lt-LT" sz="2400" dirty="0" err="1" smtClean="0"/>
              <a:t>žių</a:t>
            </a:r>
            <a:r>
              <a:rPr lang="lt-LT" sz="2400" dirty="0" smtClean="0"/>
              <a:t> ir suaugusių.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                         </a:t>
            </a:r>
            <a:endParaRPr lang="lt-LT" sz="2400" dirty="0"/>
          </a:p>
        </p:txBody>
      </p:sp>
      <p:pic>
        <p:nvPicPr>
          <p:cNvPr id="4" name="Picture 2" descr="C:\Documents and Settings\Edita.EDITA-9A883842C\My Documents\Zipio paveikslėliai\IMG_5461.JPG"/>
          <p:cNvPicPr>
            <a:picLocks noChangeAspect="1" noChangeArrowheads="1"/>
          </p:cNvPicPr>
          <p:nvPr/>
        </p:nvPicPr>
        <p:blipFill>
          <a:blip r:embed="rId2" cstate="print"/>
          <a:srcRect l="13815" t="5023" r="15852" b="1208"/>
          <a:stretch>
            <a:fillRect/>
          </a:stretch>
        </p:blipFill>
        <p:spPr bwMode="auto">
          <a:xfrm>
            <a:off x="7000892" y="5072074"/>
            <a:ext cx="1260000" cy="1260000"/>
          </a:xfrm>
          <a:prstGeom prst="ellipse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00100" y="1500174"/>
            <a:ext cx="7933588" cy="45720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lt-LT" sz="4100" b="1" i="1" dirty="0" smtClean="0">
                <a:solidFill>
                  <a:srgbClr val="C00000"/>
                </a:solidFill>
              </a:rPr>
              <a:t>Draugystė, tai pati reikalingiausia gyvenime dorybė, reikalinga ir turtingiems, ir vargstantiesiems. Niekas nenorėtų gyventi be draugų, net jeigu būtų pertekęs visų kitų gėrybių. </a:t>
            </a:r>
            <a:r>
              <a:rPr lang="lt-LT" dirty="0" smtClean="0">
                <a:solidFill>
                  <a:srgbClr val="C00000"/>
                </a:solidFill>
              </a:rPr>
              <a:t/>
            </a:r>
            <a:br>
              <a:rPr lang="lt-LT" dirty="0" smtClean="0">
                <a:solidFill>
                  <a:srgbClr val="C00000"/>
                </a:solidFill>
              </a:rPr>
            </a:b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                                           </a:t>
            </a:r>
            <a:r>
              <a:rPr lang="lt-LT" b="1" i="1" dirty="0" smtClean="0">
                <a:solidFill>
                  <a:srgbClr val="C00000"/>
                </a:solidFill>
              </a:rPr>
              <a:t>Aristotelis</a:t>
            </a:r>
            <a:r>
              <a:rPr lang="lt-LT" dirty="0" smtClean="0">
                <a:solidFill>
                  <a:srgbClr val="C00000"/>
                </a:solidFill>
              </a:rPr>
              <a:t/>
            </a:r>
            <a:br>
              <a:rPr lang="lt-LT" dirty="0" smtClean="0">
                <a:solidFill>
                  <a:srgbClr val="C00000"/>
                </a:solidFill>
              </a:rPr>
            </a:b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lt-LT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2797172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800" b="1" i="1" dirty="0" smtClean="0">
                <a:solidFill>
                  <a:srgbClr val="C00000"/>
                </a:solidFill>
              </a:rPr>
              <a:t/>
            </a:r>
            <a:br>
              <a:rPr lang="lt-LT" sz="4800" b="1" i="1" dirty="0" smtClean="0">
                <a:solidFill>
                  <a:srgbClr val="C00000"/>
                </a:solidFill>
              </a:rPr>
            </a:br>
            <a:r>
              <a:rPr lang="lt-LT" sz="4800" b="1" i="1" dirty="0" smtClean="0">
                <a:solidFill>
                  <a:srgbClr val="C00000"/>
                </a:solidFill>
              </a:rPr>
              <a:t/>
            </a:r>
            <a:br>
              <a:rPr lang="lt-LT" sz="4800" b="1" i="1" dirty="0" smtClean="0">
                <a:solidFill>
                  <a:srgbClr val="C00000"/>
                </a:solidFill>
              </a:rPr>
            </a:br>
            <a:r>
              <a:rPr lang="lt-LT" sz="4800" b="1" i="1" dirty="0" smtClean="0">
                <a:solidFill>
                  <a:srgbClr val="C00000"/>
                </a:solidFill>
              </a:rPr>
              <a:t/>
            </a:r>
            <a:br>
              <a:rPr lang="lt-LT" sz="4800" b="1" i="1" dirty="0" smtClean="0">
                <a:solidFill>
                  <a:srgbClr val="C00000"/>
                </a:solidFill>
              </a:rPr>
            </a:br>
            <a:r>
              <a:rPr lang="lt-LT" sz="4800" b="1" i="1" dirty="0" smtClean="0">
                <a:solidFill>
                  <a:srgbClr val="C00000"/>
                </a:solidFill>
              </a:rPr>
              <a:t>AČIŪ UŽ DĖMESĮ</a:t>
            </a:r>
            <a:endParaRPr lang="lt-LT" sz="4800" b="1" i="1" dirty="0">
              <a:solidFill>
                <a:srgbClr val="C00000"/>
              </a:solidFill>
            </a:endParaRPr>
          </a:p>
        </p:txBody>
      </p:sp>
      <p:pic>
        <p:nvPicPr>
          <p:cNvPr id="5" name="Turinio vietos rezervavimo ženklas 4" descr="draugystės rat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3152636"/>
            <a:ext cx="2428892" cy="2271852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b="1" dirty="0" smtClean="0"/>
              <a:t>PRIEŠMOKYKLINIAME AMŽIUJE VAIKO </a:t>
            </a:r>
            <a:r>
              <a:rPr lang="lt-LT" sz="2400" b="1" i="1" dirty="0" smtClean="0"/>
              <a:t>BENDRAVIMO</a:t>
            </a:r>
            <a:r>
              <a:rPr lang="lt-LT" sz="2400" b="1" dirty="0" smtClean="0"/>
              <a:t> SĖKMĘ LEMIA </a:t>
            </a:r>
            <a:endParaRPr lang="lt-LT" sz="24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lt-LT" sz="2800" dirty="0" smtClean="0"/>
              <a:t> jo nuostatos - domėjimasis kitais,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lt-LT" sz="2800" dirty="0" smtClean="0"/>
              <a:t> nusiteikimas laikytis susitarimų,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lt-LT" sz="2800" dirty="0" smtClean="0"/>
              <a:t> </a:t>
            </a:r>
            <a:r>
              <a:rPr lang="lt-LT" sz="2800" dirty="0" err="1" smtClean="0"/>
              <a:t>supra</a:t>
            </a:r>
            <a:r>
              <a:rPr lang="en-US" sz="2800" dirty="0" smtClean="0"/>
              <a:t>t</a:t>
            </a:r>
            <a:r>
              <a:rPr lang="lt-LT" sz="2800" dirty="0" err="1" smtClean="0"/>
              <a:t>ingumas</a:t>
            </a:r>
            <a:r>
              <a:rPr lang="lt-LT" sz="2800" dirty="0" smtClean="0"/>
              <a:t> – žinios apie save</a:t>
            </a:r>
            <a:r>
              <a:rPr lang="en-US" sz="2800" dirty="0" smtClean="0"/>
              <a:t> </a:t>
            </a:r>
            <a:r>
              <a:rPr lang="en-US" sz="2800" dirty="0" err="1" smtClean="0"/>
              <a:t>ir</a:t>
            </a:r>
            <a:r>
              <a:rPr lang="en-US" sz="2800" dirty="0" smtClean="0"/>
              <a:t> </a:t>
            </a:r>
            <a:r>
              <a:rPr lang="lt-LT" sz="2800" dirty="0" smtClean="0"/>
              <a:t>kitu</a:t>
            </a:r>
            <a:r>
              <a:rPr lang="en-US" sz="2800" dirty="0" smtClean="0"/>
              <a:t>s</a:t>
            </a:r>
            <a:r>
              <a:rPr lang="lt-LT" sz="2800" dirty="0" smtClean="0"/>
              <a:t>, atsiradusios asmeninės patirties pagrindu,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lt-LT" sz="2800" dirty="0" smtClean="0"/>
              <a:t> socialiniai gebėjimai</a:t>
            </a:r>
            <a:r>
              <a:rPr lang="en-US" sz="2800" dirty="0" smtClean="0"/>
              <a:t> </a:t>
            </a:r>
            <a:r>
              <a:rPr lang="lt-LT" sz="2800" dirty="0" smtClean="0"/>
              <a:t>garantuoja</a:t>
            </a:r>
            <a:r>
              <a:rPr lang="en-US" sz="2800" dirty="0" smtClean="0"/>
              <a:t> s</a:t>
            </a:r>
            <a:r>
              <a:rPr lang="lt-LT" sz="2800" dirty="0" err="1" smtClean="0"/>
              <a:t>ėkmę</a:t>
            </a:r>
            <a:r>
              <a:rPr lang="lt-LT" sz="2800" dirty="0" smtClean="0"/>
              <a:t>   – </a:t>
            </a:r>
            <a:r>
              <a:rPr lang="lt-LT" sz="2800" dirty="0" err="1" smtClean="0"/>
              <a:t>užmeg</a:t>
            </a:r>
            <a:r>
              <a:rPr lang="en-US" sz="2800" dirty="0" smtClean="0"/>
              <a:t>z</a:t>
            </a:r>
            <a:r>
              <a:rPr lang="lt-LT" sz="2800" dirty="0" err="1" smtClean="0"/>
              <a:t>ti</a:t>
            </a:r>
            <a:r>
              <a:rPr lang="lt-LT" sz="2800" dirty="0" smtClean="0"/>
              <a:t> ryšį, susidraugauti, spręsti nesutarimus.</a:t>
            </a:r>
            <a:endParaRPr lang="lt-LT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928662" y="500042"/>
            <a:ext cx="8072494" cy="1328726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q"/>
            </a:pP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en-US" sz="2700" b="1" dirty="0" smtClean="0"/>
              <a:t>VIENAS </a:t>
            </a:r>
            <a:r>
              <a:rPr lang="lt-LT" sz="2700" b="1" dirty="0" smtClean="0"/>
              <a:t>IŠ </a:t>
            </a:r>
            <a:r>
              <a:rPr lang="lt-LT" sz="2700" b="1" dirty="0" smtClean="0">
                <a:latin typeface="Franklin Gothic Medium"/>
              </a:rPr>
              <a:t>„</a:t>
            </a:r>
            <a:r>
              <a:rPr lang="lt-LT" sz="2700" b="1" dirty="0" smtClean="0"/>
              <a:t>ZIPIO DRAUGAI” PROGRAMOS </a:t>
            </a:r>
            <a:r>
              <a:rPr lang="en-US" sz="2700" b="1" dirty="0" smtClean="0"/>
              <a:t>UGDOM</a:t>
            </a:r>
            <a:r>
              <a:rPr lang="lt-LT" sz="2700" b="1" dirty="0" smtClean="0"/>
              <a:t>Ų </a:t>
            </a:r>
            <a:r>
              <a:rPr lang="en-US" sz="2700" b="1" dirty="0" smtClean="0"/>
              <a:t>GEB</a:t>
            </a:r>
            <a:r>
              <a:rPr lang="lt-LT" sz="2700" b="1" dirty="0" smtClean="0"/>
              <a:t>ĖJIMŲ - </a:t>
            </a:r>
            <a:r>
              <a:rPr lang="lt-LT" sz="2700" b="1" i="1" dirty="0" smtClean="0"/>
              <a:t>SUTEIKTI GALIMYBĘ VAIKAMS ĮGYTI DRAUGIŠKUS IR SAUGIUS BENDRAVIMO ĮGŪDŽIUS</a:t>
            </a:r>
            <a:r>
              <a:rPr lang="lt-LT" sz="2700" b="1" dirty="0" smtClean="0"/>
              <a:t/>
            </a:r>
            <a:br>
              <a:rPr lang="lt-LT" sz="2700" b="1" dirty="0" smtClean="0"/>
            </a:br>
            <a:r>
              <a:rPr lang="lt-LT" sz="2700" b="1" dirty="0" smtClean="0"/>
              <a:t/>
            </a:r>
            <a:br>
              <a:rPr lang="lt-LT" sz="2700" b="1" dirty="0" smtClean="0"/>
            </a:br>
            <a:r>
              <a:rPr lang="lt-LT" sz="3100" dirty="0" smtClean="0"/>
              <a:t/>
            </a:r>
            <a:br>
              <a:rPr lang="lt-LT" sz="3100" dirty="0" smtClean="0"/>
            </a:br>
            <a:r>
              <a:rPr lang="lt-LT" sz="3100" dirty="0" smtClean="0"/>
              <a:t/>
            </a:r>
            <a:br>
              <a:rPr lang="lt-LT" sz="3100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4294967295"/>
          </p:nvPr>
        </p:nvSpPr>
        <p:spPr>
          <a:xfrm>
            <a:off x="1285852" y="1857363"/>
            <a:ext cx="7072362" cy="4222761"/>
          </a:xfrm>
        </p:spPr>
        <p:txBody>
          <a:bodyPr/>
          <a:lstStyle/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/>
          </a:p>
        </p:txBody>
      </p:sp>
      <p:pic>
        <p:nvPicPr>
          <p:cNvPr id="4" name="Paveikslėlis 3" descr="C:\Documents and Settings\Edita.EDITA-9A883842C\My Documents\Šventinė Zipio draugų valandėlė 2012m\IMG_4836.JPG"/>
          <p:cNvPicPr/>
          <p:nvPr/>
        </p:nvPicPr>
        <p:blipFill>
          <a:blip r:embed="rId2" cstate="print"/>
          <a:srcRect l="7475" t="554" r="3725" b="17815"/>
          <a:stretch>
            <a:fillRect/>
          </a:stretch>
        </p:blipFill>
        <p:spPr bwMode="auto">
          <a:xfrm>
            <a:off x="3000364" y="2357430"/>
            <a:ext cx="3429024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714375" y="428625"/>
            <a:ext cx="8429625" cy="1714500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 smtClean="0"/>
              <a:t>VAIKA</a:t>
            </a:r>
            <a:r>
              <a:rPr lang="en-US" sz="2400" b="1" dirty="0" smtClean="0"/>
              <a:t>I</a:t>
            </a:r>
            <a:r>
              <a:rPr lang="lt-LT" sz="2400" b="1" dirty="0" smtClean="0"/>
              <a:t>, KALBĖDA</a:t>
            </a:r>
            <a:r>
              <a:rPr lang="en-US" sz="2400" b="1" dirty="0" smtClean="0"/>
              <a:t>MI</a:t>
            </a:r>
            <a:r>
              <a:rPr lang="lt-LT" sz="2400" b="1" dirty="0" smtClean="0"/>
              <a:t> PROGRAMOS VALANDĖLĖSE, PERTEIK</a:t>
            </a:r>
            <a:r>
              <a:rPr lang="en-US" sz="2400" b="1" dirty="0" smtClean="0"/>
              <a:t>IA</a:t>
            </a:r>
            <a:r>
              <a:rPr lang="lt-LT" sz="2400" b="1" dirty="0" smtClean="0"/>
              <a:t> SAVO MINTIS, IŠGYVENIMUS, RODO EMOCIJAS ĮGYJA TVIRTESNIUS BENDRAVIMO ĮGŪDŽIUS</a:t>
            </a:r>
            <a:endParaRPr lang="lt-LT" sz="2400" b="1" dirty="0"/>
          </a:p>
        </p:txBody>
      </p:sp>
      <p:pic>
        <p:nvPicPr>
          <p:cNvPr id="1026" name="Picture 2" descr="D:\Mano foto\GILIUKŲ PAVASARIS 2009m\P513025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3419" r="17988"/>
          <a:stretch>
            <a:fillRect/>
          </a:stretch>
        </p:blipFill>
        <p:spPr bwMode="auto">
          <a:xfrm>
            <a:off x="928662" y="2285992"/>
            <a:ext cx="3487610" cy="3079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D:\Mano foto\Zipio draugai\IMG_5910.JPG"/>
          <p:cNvPicPr>
            <a:picLocks noChangeAspect="1" noChangeArrowheads="1"/>
          </p:cNvPicPr>
          <p:nvPr/>
        </p:nvPicPr>
        <p:blipFill>
          <a:blip r:embed="rId3" cstate="print"/>
          <a:srcRect l="8475" t="7562" r="5085" b="10330"/>
          <a:stretch>
            <a:fillRect/>
          </a:stretch>
        </p:blipFill>
        <p:spPr bwMode="auto">
          <a:xfrm>
            <a:off x="4643438" y="2231542"/>
            <a:ext cx="3500462" cy="3084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928710"/>
          </a:xfrm>
        </p:spPr>
        <p:txBody>
          <a:bodyPr/>
          <a:lstStyle/>
          <a:p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1000100" y="1142984"/>
            <a:ext cx="3643338" cy="537782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lt-LT" dirty="0" smtClean="0"/>
              <a:t>perima kitų nuotaiką, jausmus, dalijasi savais išgyvenimais; </a:t>
            </a:r>
          </a:p>
          <a:p>
            <a:pPr>
              <a:buFont typeface="Wingdings" pitchFamily="2" charset="2"/>
              <a:buChar char="q"/>
            </a:pPr>
            <a:r>
              <a:rPr lang="lt-LT" dirty="0" smtClean="0"/>
              <a:t>keičiasi informacija, mintimis</a:t>
            </a:r>
            <a:r>
              <a:rPr lang="en-US" dirty="0" smtClean="0"/>
              <a:t>,</a:t>
            </a:r>
            <a:r>
              <a:rPr lang="lt-LT" dirty="0" smtClean="0"/>
              <a:t> nuomone – pasako kitiems ką žino; </a:t>
            </a:r>
          </a:p>
          <a:p>
            <a:pPr>
              <a:buFont typeface="Wingdings" pitchFamily="2" charset="2"/>
              <a:buChar char="q"/>
            </a:pPr>
            <a:r>
              <a:rPr lang="lt-LT" dirty="0" smtClean="0"/>
              <a:t>diskutuoja įvairiais klausimais.</a:t>
            </a:r>
            <a:endParaRPr lang="lt-LT" dirty="0"/>
          </a:p>
        </p:txBody>
      </p:sp>
      <p:pic>
        <p:nvPicPr>
          <p:cNvPr id="1026" name="Picture 2" descr="D:\Mano foto\GILIUKŲ PAVASARIS 2009m\P51302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876"/>
            <a:ext cx="3619525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D:\Mano foto\GILIUKŲ PAVASARIS 2009m\P5130263.JPG"/>
          <p:cNvPicPr>
            <a:picLocks noChangeAspect="1" noChangeArrowheads="1"/>
          </p:cNvPicPr>
          <p:nvPr/>
        </p:nvPicPr>
        <p:blipFill>
          <a:blip r:embed="rId3" cstate="print"/>
          <a:srcRect l="2548" r="3806"/>
          <a:stretch>
            <a:fillRect/>
          </a:stretch>
        </p:blipFill>
        <p:spPr bwMode="auto">
          <a:xfrm>
            <a:off x="5214942" y="785794"/>
            <a:ext cx="3143272" cy="2517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498080" cy="797226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928662" y="1500174"/>
            <a:ext cx="3657600" cy="466344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lt-LT" dirty="0" smtClean="0"/>
              <a:t>derina norus, interesus, veiksmus – susitaria, ką ir kaip žais, sprendžia iškilusius klausimus; </a:t>
            </a:r>
          </a:p>
          <a:p>
            <a:pPr>
              <a:buFont typeface="Wingdings" pitchFamily="2" charset="2"/>
              <a:buChar char="q"/>
            </a:pPr>
            <a:r>
              <a:rPr lang="lt-LT" dirty="0" smtClean="0"/>
              <a:t>rodo valią – prašo, nurodo, vadovauja, derasi, nusileidžia, įtikina.</a:t>
            </a:r>
          </a:p>
          <a:p>
            <a:pPr>
              <a:buNone/>
            </a:pPr>
            <a:endParaRPr lang="lt-LT" dirty="0"/>
          </a:p>
        </p:txBody>
      </p:sp>
      <p:pic>
        <p:nvPicPr>
          <p:cNvPr id="2050" name="Picture 2" descr="C:\Documents and Settings\Edita.EDITA-9A883842C\My Documents\GILIUKŲ PAVASARIS 2012m. sausis-gegužė\Šventinė Zipio draugų valandėlė 2012-05-22\IMG_4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7" y="1643050"/>
            <a:ext cx="4286281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1285852" y="1071546"/>
            <a:ext cx="7358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2400" b="1" dirty="0" smtClean="0"/>
          </a:p>
          <a:p>
            <a:pPr>
              <a:buFont typeface="Wingdings" pitchFamily="2" charset="2"/>
              <a:buChar char="q"/>
            </a:pPr>
            <a:r>
              <a:rPr lang="lt-LT" sz="2400" b="1" dirty="0" smtClean="0"/>
              <a:t> </a:t>
            </a:r>
            <a:r>
              <a:rPr lang="en-US" sz="2400" b="1" dirty="0" smtClean="0"/>
              <a:t>SOCIALINI</a:t>
            </a:r>
            <a:r>
              <a:rPr lang="lt-LT" sz="2400" b="1" dirty="0" smtClean="0"/>
              <a:t>Ų SANTYKIŲ SUPRATIMUI IR UGDYMUI PADEDA SUFORMULUOTOS ELGESIO IR BENDRAVIMO TAISYKLĖS. </a:t>
            </a:r>
          </a:p>
          <a:p>
            <a:endParaRPr lang="lt-LT" sz="2400" b="1" dirty="0" smtClean="0"/>
          </a:p>
          <a:p>
            <a:pPr>
              <a:buFont typeface="Wingdings" pitchFamily="2" charset="2"/>
              <a:buChar char="q"/>
            </a:pPr>
            <a:endParaRPr lang="lt-LT" sz="2400" b="1" dirty="0" smtClean="0"/>
          </a:p>
          <a:p>
            <a:pPr>
              <a:buFont typeface="Wingdings" pitchFamily="2" charset="2"/>
              <a:buChar char="q"/>
            </a:pPr>
            <a:r>
              <a:rPr lang="lt-LT" sz="2400" b="1" dirty="0" smtClean="0"/>
              <a:t>PROGRAMOS</a:t>
            </a:r>
            <a:r>
              <a:rPr lang="en-US" sz="2400" b="1" dirty="0" smtClean="0"/>
              <a:t> ,,</a:t>
            </a:r>
            <a:r>
              <a:rPr lang="lt-LT" sz="2400" b="1" dirty="0" smtClean="0"/>
              <a:t>ZIPIO DRAUGAI” VALALANDĖLIŲ TAISYKLES PUIKIAI PRITAIKOME SĖKMINGAM VAIKŲ BENDRAVIMUI IR BENDRADARBIAVIMUI.</a:t>
            </a:r>
            <a:endParaRPr lang="lt-LT" sz="2400" b="1" dirty="0"/>
          </a:p>
        </p:txBody>
      </p:sp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400" b="1" dirty="0" smtClean="0"/>
              <a:t>TAISYKLĖS PADEDA BENDRAUTI IR KURTI DRAUGIŠKUS, SAUGIUS TARPUSAVIO SANTYKIUS</a:t>
            </a:r>
            <a:r>
              <a:rPr lang="en-US" sz="2400" b="1" dirty="0" smtClean="0"/>
              <a:t>:</a:t>
            </a:r>
            <a:endParaRPr lang="lt-LT" sz="24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000100" y="1714488"/>
            <a:ext cx="3857652" cy="433389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endParaRPr lang="lt-LT" sz="24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</a:t>
            </a:r>
            <a:r>
              <a:rPr lang="lt-LT" dirty="0" err="1" smtClean="0"/>
              <a:t>yto</a:t>
            </a:r>
            <a:r>
              <a:rPr lang="lt-LT" dirty="0" smtClean="0"/>
              <a:t> rato metu,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k</a:t>
            </a:r>
            <a:r>
              <a:rPr lang="lt-LT" dirty="0" err="1" smtClean="0"/>
              <a:t>itoje</a:t>
            </a:r>
            <a:r>
              <a:rPr lang="lt-LT" dirty="0" smtClean="0"/>
              <a:t> kasdieninėje  veikloje,</a:t>
            </a:r>
          </a:p>
          <a:p>
            <a:pPr>
              <a:buFont typeface="Wingdings" pitchFamily="2" charset="2"/>
              <a:buChar char="q"/>
            </a:pPr>
            <a:r>
              <a:rPr lang="lt-LT" dirty="0" smtClean="0"/>
              <a:t>žaidimuose.</a:t>
            </a:r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b="1" dirty="0" smtClean="0"/>
              <a:t>Tėveliai taisykles</a:t>
            </a:r>
            <a:r>
              <a:rPr lang="en-US" b="1" dirty="0" smtClean="0"/>
              <a:t> </a:t>
            </a:r>
            <a:r>
              <a:rPr lang="lt-LT" b="1" dirty="0" smtClean="0"/>
              <a:t>pritaiko ir namuose.</a:t>
            </a:r>
          </a:p>
          <a:p>
            <a:pPr>
              <a:buNone/>
            </a:pPr>
            <a:endParaRPr lang="lt-LT" dirty="0"/>
          </a:p>
        </p:txBody>
      </p:sp>
      <p:pic>
        <p:nvPicPr>
          <p:cNvPr id="5" name="Picture 3" descr="C:\Documents and Settings\Edita.EDITA-9A883842C\My Documents\GILIUKŲ PAVASARIS 2012m. sausis-gegužė\Šventinė Zipio draugų valandėlė 2012-05-22\IMG_48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9031" t="11702" r="6251" b="11975"/>
          <a:stretch>
            <a:fillRect/>
          </a:stretch>
        </p:blipFill>
        <p:spPr bwMode="auto">
          <a:xfrm>
            <a:off x="5000628" y="1857364"/>
            <a:ext cx="3714776" cy="2729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ulėgrąža">
  <a:themeElements>
    <a:clrScheme name="Saulėgrąža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aulėgrąž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aulėgrąž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3844</TotalTime>
  <Words>827</Words>
  <Application>Microsoft Office PowerPoint</Application>
  <PresentationFormat>On-screen Show (4:3)</PresentationFormat>
  <Paragraphs>113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Saulėgrąža</vt:lpstr>
      <vt:lpstr>Edita Girijotienė priešmokyklinio ugdymo pedagogė Gargždų lopšelis-darželis „Ąžuoliukas”                              2012 m. Vilnius</vt:lpstr>
      <vt:lpstr>SĖKMINGAM UGDYMUISI MOKYKLOJE VIENA SVARBIAUSIŲ KOMPETENCIJŲ – SOCIALINĖ KOMPETENCIJA </vt:lpstr>
      <vt:lpstr>PRIEŠMOKYKLINIAME AMŽIUJE VAIKO BENDRAVIMO SĖKMĘ LEMIA </vt:lpstr>
      <vt:lpstr>    VIENAS IŠ „ZIPIO DRAUGAI” PROGRAMOS UGDOMŲ GEBĖJIMŲ - SUTEIKTI GALIMYBĘ VAIKAMS ĮGYTI DRAUGIŠKUS IR SAUGIUS BENDRAVIMO ĮGŪDŽIUS     </vt:lpstr>
      <vt:lpstr>VAIKAI, KALBĖDAMI PROGRAMOS VALANDĖLĖSE, PERTEIKIA SAVO MINTIS, IŠGYVENIMUS, RODO EMOCIJAS ĮGYJA TVIRTESNIUS BENDRAVIMO ĮGŪDŽIUS</vt:lpstr>
      <vt:lpstr>Slide 6</vt:lpstr>
      <vt:lpstr>Slide 7</vt:lpstr>
      <vt:lpstr>  </vt:lpstr>
      <vt:lpstr>TAISYKLĖS PADEDA BENDRAUTI IR KURTI DRAUGIŠKUS, SAUGIUS TARPUSAVIO SANTYKIUS:</vt:lpstr>
      <vt:lpstr>PROGRAMA  ,,ZIPIO DRAUGAI” VAIKAMS PADEDA SUPRASTI, SURASTI IR IŠMOKTI DRAUGIŠKO ELGESIO BŪDŲ</vt:lpstr>
      <vt:lpstr>Slide 11</vt:lpstr>
      <vt:lpstr>Slide 12</vt:lpstr>
      <vt:lpstr>KONFLIKTAMS SPRĘSTI SKIRTOSE VALANDĖLĖSE, VAIKAI GALI RINKTIS NAUJUS IR ĮVAIRIUS KONFLIKTO SPRENDIMO BŪDUS</vt:lpstr>
      <vt:lpstr>DAŽNIAUSIAI VAIKŲ SIŪLOMI ATSIPALAIDAVIMO IR NUSIRAMINIMO BŪDAI:</vt:lpstr>
      <vt:lpstr>VALANDĖLIŲ METU, VAIDINDAMI SITUACIJAS, VAIKAI MOKOSI PERTEIKTI EMOCIJAS, JAS ĮVARDINTI</vt:lpstr>
      <vt:lpstr>PROGRAMOS VALANDĖLĖSE PASIŪLYTOS TINKAMOS IŠEITYS PADEDA VAIKAMS VALDYTI PYKTĮ, KONFLIKTUS IR PADĖTI DRAUGUI</vt:lpstr>
      <vt:lpstr> </vt:lpstr>
      <vt:lpstr>PROBLEMINĖSE  SITUACIJOSE  VAIKAI ATPAŽĮSTA PRIEKABIAVIMĄ IR PATYČIAS, GEBA KREIPTIS PAGALBOS Į SUAUGUSIUOSIUS AR SAVO BENDRAAMŽIUS</vt:lpstr>
      <vt:lpstr>                  RENGIAME VAIKŲ DARBŲ PARODĖLES „Duok draugui ranką “, „Draugystės takeliu”                 </vt:lpstr>
      <vt:lpstr> GRUPĖS UGDYTINIAI RUOŠĖ PLAKATĄ  „MES NESITYČIOJAM, MES DRAUGAUJAM”</vt:lpstr>
      <vt:lpstr> VAIDINOME DRAUGIŠKO ELGESIO SITUACIJAS  Inscenizavome R. Kašausko pasakojimą „DRAUGAI”</vt:lpstr>
      <vt:lpstr>„ZIPIO DRAUGŲ” PROGRAMOS ĮDĖJAS NAUDOJAME VYKDYDAMI SVEIKATOS SAUGOJIMO PROJEKTUS</vt:lpstr>
      <vt:lpstr> PROJEKTAS „AŠ SAUGUS IR SVEKAS, KAI ŽINAU”</vt:lpstr>
      <vt:lpstr>VAIKAI TURĖJO GALIMYBĘ ĮVARDINTI SAVO JAUSMUS IR EMOCIJAS PILDANT „JAUSMŲ DIENORAŠTĮ”</vt:lpstr>
      <vt:lpstr>PARENGTAS SITUACIJŲ KORTELIŲ ŽAIDIMAS „PADARIAU TAI, NES...” PADĖJO VAIKAMS IEŠKOTI IŠEIČIŲ IŠ SUDĖTINGŲ SITUACIJŲ</vt:lpstr>
      <vt:lpstr> VAIDINIMAS „JAUSMŲ SALA” PAGAL „PASAKĄ APIE MEILĘ IR DRAUGYSTĘ”</vt:lpstr>
      <vt:lpstr>   PROGRAMOS VYKDYMO PABAIGOJE PASTEBĖJOME </vt:lpstr>
      <vt:lpstr>Slide 28</vt:lpstr>
      <vt:lpstr>   AČIŪ UŽ DĖMESĮ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„Zipio draugai“ formuojant saugaus ir draugiško elgesio įgūdžius</dc:title>
  <dc:creator>Edita</dc:creator>
  <cp:lastModifiedBy>Aurelija</cp:lastModifiedBy>
  <cp:revision>353</cp:revision>
  <dcterms:created xsi:type="dcterms:W3CDTF">2012-10-02T20:21:31Z</dcterms:created>
  <dcterms:modified xsi:type="dcterms:W3CDTF">2012-12-03T07:09:09Z</dcterms:modified>
</cp:coreProperties>
</file>