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21"/>
  </p:notesMasterIdLst>
  <p:sldIdLst>
    <p:sldId id="256" r:id="rId2"/>
    <p:sldId id="257" r:id="rId3"/>
    <p:sldId id="331" r:id="rId4"/>
    <p:sldId id="332" r:id="rId5"/>
    <p:sldId id="333" r:id="rId6"/>
    <p:sldId id="322" r:id="rId7"/>
    <p:sldId id="330" r:id="rId8"/>
    <p:sldId id="328" r:id="rId9"/>
    <p:sldId id="324" r:id="rId10"/>
    <p:sldId id="325" r:id="rId11"/>
    <p:sldId id="334" r:id="rId12"/>
    <p:sldId id="326" r:id="rId13"/>
    <p:sldId id="336" r:id="rId14"/>
    <p:sldId id="338" r:id="rId15"/>
    <p:sldId id="320" r:id="rId16"/>
    <p:sldId id="321" r:id="rId17"/>
    <p:sldId id="337" r:id="rId18"/>
    <p:sldId id="335" r:id="rId19"/>
    <p:sldId id="284" r:id="rId20"/>
  </p:sldIdLst>
  <p:sldSz cx="9144000" cy="6858000" type="screen4x3"/>
  <p:notesSz cx="6797675" cy="987425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CFAB0"/>
    <a:srgbClr val="E6FF9F"/>
    <a:srgbClr val="F3F8B2"/>
    <a:srgbClr val="ECF4F0"/>
    <a:srgbClr val="DCECE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51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mute\Documents\8%20Zipio%20draugai\ZD%20Konf%20Klaipedoje%202012\ZD%20NMPT%20diagrama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chart>
    <c:plotArea>
      <c:layout/>
      <c:barChart>
        <c:barDir val="bar"/>
        <c:grouping val="clustered"/>
        <c:ser>
          <c:idx val="0"/>
          <c:order val="0"/>
          <c:tx>
            <c:strRef>
              <c:f>Sheet1!$B$5</c:f>
              <c:strCache>
                <c:ptCount val="1"/>
                <c:pt idx="0">
                  <c:v>Dalyvavo programoje "ZD" / N=168</c:v>
                </c:pt>
              </c:strCache>
            </c:strRef>
          </c:tx>
          <c:spPr>
            <a:solidFill>
              <a:srgbClr val="CC0066"/>
            </a:solidFill>
          </c:spPr>
          <c:dLbls>
            <c:showVal val="1"/>
          </c:dLbls>
          <c:cat>
            <c:strRef>
              <c:f>Sheet1!$A$6:$A$10</c:f>
              <c:strCache>
                <c:ptCount val="5"/>
                <c:pt idx="0">
                  <c:v>Tau patinka dirbti vienoje grupėje su klasės draugais</c:v>
                </c:pt>
                <c:pt idx="1">
                  <c:v>Tau sekasi įveikti vienatvę ir atstūmimą</c:v>
                </c:pt>
                <c:pt idx="2">
                  <c:v>Tu sugebi padėti kitiems įveikti bendravimo sunkumus</c:v>
                </c:pt>
                <c:pt idx="3">
                  <c:v>Tau sekasi rišliai pasakoti, sklandžiai reikšti savo mintis</c:v>
                </c:pt>
                <c:pt idx="4">
                  <c:v>Tu randi išeitį iš keblių situacijų</c:v>
                </c:pt>
              </c:strCache>
            </c:strRef>
          </c:cat>
          <c:val>
            <c:numRef>
              <c:f>Sheet1!$B$6:$B$10</c:f>
              <c:numCache>
                <c:formatCode>0.0%</c:formatCode>
                <c:ptCount val="5"/>
                <c:pt idx="0">
                  <c:v>0.44900000000000018</c:v>
                </c:pt>
                <c:pt idx="1">
                  <c:v>0.34400000000000025</c:v>
                </c:pt>
                <c:pt idx="2">
                  <c:v>0.36400000000000021</c:v>
                </c:pt>
                <c:pt idx="3">
                  <c:v>0.30900000000000016</c:v>
                </c:pt>
                <c:pt idx="4">
                  <c:v>0.32500000000000018</c:v>
                </c:pt>
              </c:numCache>
            </c:numRef>
          </c:val>
        </c:ser>
        <c:ser>
          <c:idx val="1"/>
          <c:order val="1"/>
          <c:tx>
            <c:strRef>
              <c:f>Sheet1!$C$5</c:f>
              <c:strCache>
                <c:ptCount val="1"/>
                <c:pt idx="0">
                  <c:v>Nedalyvavo programoje "ZD" / N=386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dLbls>
            <c:showVal val="1"/>
          </c:dLbls>
          <c:cat>
            <c:strRef>
              <c:f>Sheet1!$A$6:$A$10</c:f>
              <c:strCache>
                <c:ptCount val="5"/>
                <c:pt idx="0">
                  <c:v>Tau patinka dirbti vienoje grupėje su klasės draugais</c:v>
                </c:pt>
                <c:pt idx="1">
                  <c:v>Tau sekasi įveikti vienatvę ir atstūmimą</c:v>
                </c:pt>
                <c:pt idx="2">
                  <c:v>Tu sugebi padėti kitiems įveikti bendravimo sunkumus</c:v>
                </c:pt>
                <c:pt idx="3">
                  <c:v>Tau sekasi rišliai pasakoti, sklandžiai reikšti savo mintis</c:v>
                </c:pt>
                <c:pt idx="4">
                  <c:v>Tu randi išeitį iš keblių situacijų</c:v>
                </c:pt>
              </c:strCache>
            </c:strRef>
          </c:cat>
          <c:val>
            <c:numRef>
              <c:f>Sheet1!$C$6:$C$10</c:f>
              <c:numCache>
                <c:formatCode>0.0%</c:formatCode>
                <c:ptCount val="5"/>
                <c:pt idx="0">
                  <c:v>0.36300000000000021</c:v>
                </c:pt>
                <c:pt idx="1">
                  <c:v>0.32100000000000017</c:v>
                </c:pt>
                <c:pt idx="2">
                  <c:v>0.27700000000000002</c:v>
                </c:pt>
                <c:pt idx="3">
                  <c:v>0.21500000000000008</c:v>
                </c:pt>
                <c:pt idx="4">
                  <c:v>0.21600000000000008</c:v>
                </c:pt>
              </c:numCache>
            </c:numRef>
          </c:val>
        </c:ser>
        <c:dLbls/>
        <c:axId val="92606464"/>
        <c:axId val="92608000"/>
      </c:barChart>
      <c:catAx>
        <c:axId val="92606464"/>
        <c:scaling>
          <c:orientation val="minMax"/>
        </c:scaling>
        <c:axPos val="l"/>
        <c:tickLblPos val="nextTo"/>
        <c:crossAx val="92608000"/>
        <c:crosses val="autoZero"/>
        <c:auto val="1"/>
        <c:lblAlgn val="ctr"/>
        <c:lblOffset val="100"/>
      </c:catAx>
      <c:valAx>
        <c:axId val="92608000"/>
        <c:scaling>
          <c:orientation val="minMax"/>
          <c:max val="1"/>
          <c:min val="0"/>
        </c:scaling>
        <c:delete val="1"/>
        <c:axPos val="b"/>
        <c:majorGridlines/>
        <c:numFmt formatCode="#,##0.0" sourceLinked="0"/>
        <c:tickLblPos val="none"/>
        <c:crossAx val="92606464"/>
        <c:crosses val="autoZero"/>
        <c:crossBetween val="between"/>
        <c:majorUnit val="5.0000000000000031E-2"/>
      </c:valAx>
      <c:spPr>
        <a:noFill/>
        <a:ln>
          <a:solidFill>
            <a:schemeClr val="accent1"/>
          </a:solidFill>
        </a:ln>
      </c:spPr>
    </c:plotArea>
    <c:legend>
      <c:legendPos val="t"/>
      <c:layout>
        <c:manualLayout>
          <c:xMode val="edge"/>
          <c:yMode val="edge"/>
          <c:x val="6.1011954369378708E-2"/>
          <c:y val="0"/>
          <c:w val="0.89152385363594289"/>
          <c:h val="8.371719160104997E-2"/>
        </c:manualLayout>
      </c:layout>
    </c:legend>
    <c:plotVisOnly val="1"/>
    <c:dispBlanksAs val="gap"/>
  </c:chart>
  <c:spPr>
    <a:noFill/>
  </c:spPr>
  <c:txPr>
    <a:bodyPr/>
    <a:lstStyle/>
    <a:p>
      <a:pPr>
        <a:defRPr sz="1600"/>
      </a:pPr>
      <a:endParaRPr lang="lt-LT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8F90B2-ABC0-4DB4-A50E-21E3AD726661}" type="doc">
      <dgm:prSet loTypeId="urn:microsoft.com/office/officeart/2005/8/layout/hProcess9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26CEA3F1-2DF6-45A5-BA09-6182001FB2B8}">
      <dgm:prSet/>
      <dgm:spPr/>
      <dgm:t>
        <a:bodyPr/>
        <a:lstStyle/>
        <a:p>
          <a:pPr rtl="0"/>
          <a:r>
            <a:rPr lang="lt-LT" b="1" dirty="0" smtClean="0"/>
            <a:t>Mokomi kontroliuoti savo jausmus ir elgesį</a:t>
          </a:r>
          <a:r>
            <a:rPr lang="en-US" b="1" dirty="0" smtClean="0"/>
            <a:t>, </a:t>
          </a:r>
          <a:r>
            <a:rPr lang="lt-LT" b="1" dirty="0" smtClean="0"/>
            <a:t>pasakyti tai, kas skaudina, o ne muštis, erzinti, keršyti. </a:t>
          </a:r>
          <a:endParaRPr lang="en-GB" b="1" dirty="0"/>
        </a:p>
      </dgm:t>
    </dgm:pt>
    <dgm:pt modelId="{2A308B13-A16D-4793-93FD-75082A454B01}" type="parTrans" cxnId="{16918A99-46BE-4B6F-8DD8-2E83E175268D}">
      <dgm:prSet/>
      <dgm:spPr/>
      <dgm:t>
        <a:bodyPr/>
        <a:lstStyle/>
        <a:p>
          <a:endParaRPr lang="en-GB"/>
        </a:p>
      </dgm:t>
    </dgm:pt>
    <dgm:pt modelId="{9B9E38B6-C76F-44F9-9FDC-E9994A8003E4}" type="sibTrans" cxnId="{16918A99-46BE-4B6F-8DD8-2E83E175268D}">
      <dgm:prSet/>
      <dgm:spPr/>
      <dgm:t>
        <a:bodyPr/>
        <a:lstStyle/>
        <a:p>
          <a:endParaRPr lang="en-GB"/>
        </a:p>
      </dgm:t>
    </dgm:pt>
    <dgm:pt modelId="{9C95D4AF-8E56-4F5C-91E4-2FFE09552606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lt-LT" b="1" dirty="0" smtClean="0"/>
            <a:t>Pratinami pasidalyti savo liūdesiu, nerimu, o ne užsisklęsti savyje. Suprasti, kad kiekvienas žmogus ką nors panašaus išgyvena.</a:t>
          </a:r>
          <a:endParaRPr lang="en-GB" b="1" dirty="0"/>
        </a:p>
      </dgm:t>
    </dgm:pt>
    <dgm:pt modelId="{231CE9FD-8E45-4A33-98B9-2BD221014741}" type="parTrans" cxnId="{16A61516-B4A1-4E1E-B9B3-24E9B6A70A68}">
      <dgm:prSet/>
      <dgm:spPr/>
      <dgm:t>
        <a:bodyPr/>
        <a:lstStyle/>
        <a:p>
          <a:endParaRPr lang="en-GB"/>
        </a:p>
      </dgm:t>
    </dgm:pt>
    <dgm:pt modelId="{A749B439-D34D-42D1-BBA0-9F3E35A108F3}" type="sibTrans" cxnId="{16A61516-B4A1-4E1E-B9B3-24E9B6A70A68}">
      <dgm:prSet/>
      <dgm:spPr/>
      <dgm:t>
        <a:bodyPr/>
        <a:lstStyle/>
        <a:p>
          <a:endParaRPr lang="en-GB"/>
        </a:p>
      </dgm:t>
    </dgm:pt>
    <dgm:pt modelId="{AD5D8D5D-1C6A-4994-AB2B-B0075B95AAE9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lt-LT" b="1" dirty="0" smtClean="0"/>
            <a:t>Pratinami ir mokomi ieškoti ir prašyti pagalbos, o ne saugoti „juodas paslaptis‟, išdrįsti kalbėtis apie </a:t>
          </a:r>
          <a:r>
            <a:rPr lang="lt-LT" b="1" dirty="0" smtClean="0">
              <a:latin typeface="Times New Roman"/>
              <a:cs typeface="Times New Roman"/>
            </a:rPr>
            <a:t>„</a:t>
          </a:r>
          <a:r>
            <a:rPr lang="lt-LT" b="1" dirty="0" smtClean="0"/>
            <a:t>blogus‟ jausmus ir bėdas.</a:t>
          </a:r>
          <a:endParaRPr lang="en-GB" b="1" dirty="0"/>
        </a:p>
      </dgm:t>
    </dgm:pt>
    <dgm:pt modelId="{761A1AFE-BB63-4BF7-B4CC-A2D240C99DF6}" type="parTrans" cxnId="{5838A5A6-D110-44A0-93B9-BA4452E21E8E}">
      <dgm:prSet/>
      <dgm:spPr/>
      <dgm:t>
        <a:bodyPr/>
        <a:lstStyle/>
        <a:p>
          <a:endParaRPr lang="en-GB"/>
        </a:p>
      </dgm:t>
    </dgm:pt>
    <dgm:pt modelId="{D4155B2D-1D91-4773-9AB9-88F1AA3C444E}" type="sibTrans" cxnId="{5838A5A6-D110-44A0-93B9-BA4452E21E8E}">
      <dgm:prSet/>
      <dgm:spPr/>
      <dgm:t>
        <a:bodyPr/>
        <a:lstStyle/>
        <a:p>
          <a:endParaRPr lang="en-GB"/>
        </a:p>
      </dgm:t>
    </dgm:pt>
    <dgm:pt modelId="{975089C7-9FBB-4A81-BDFA-15A456A5F294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lt-LT" b="1" dirty="0" smtClean="0"/>
            <a:t>Mokomi natūraliai priimti savo klaidas, ieškoti būdų jas ištaisyti.</a:t>
          </a:r>
          <a:endParaRPr lang="en-GB" b="1" dirty="0"/>
        </a:p>
      </dgm:t>
    </dgm:pt>
    <dgm:pt modelId="{DFC65362-0035-4674-B90F-F119AA8C0656}" type="parTrans" cxnId="{D4F9A3CE-3A85-4A7F-919D-4E7BE46CA6DC}">
      <dgm:prSet/>
      <dgm:spPr/>
      <dgm:t>
        <a:bodyPr/>
        <a:lstStyle/>
        <a:p>
          <a:endParaRPr lang="en-GB"/>
        </a:p>
      </dgm:t>
    </dgm:pt>
    <dgm:pt modelId="{D87FFFA1-69CF-4333-811A-8CEC86EE6F82}" type="sibTrans" cxnId="{D4F9A3CE-3A85-4A7F-919D-4E7BE46CA6DC}">
      <dgm:prSet/>
      <dgm:spPr/>
      <dgm:t>
        <a:bodyPr/>
        <a:lstStyle/>
        <a:p>
          <a:endParaRPr lang="en-GB"/>
        </a:p>
      </dgm:t>
    </dgm:pt>
    <dgm:pt modelId="{D915C71D-7AB4-4C1D-9FCA-DE6BA9213960}">
      <dgm:prSet/>
      <dgm:spPr/>
      <dgm:t>
        <a:bodyPr/>
        <a:lstStyle/>
        <a:p>
          <a:pPr rtl="0"/>
          <a:r>
            <a:rPr lang="lt-LT" b="1" dirty="0" smtClean="0"/>
            <a:t>Mokomi prisitaikyti prie naujų aplinkybių, lengviau susira</a:t>
          </a:r>
          <a:r>
            <a:rPr lang="en-US" b="1" dirty="0" err="1" smtClean="0"/>
            <a:t>sti</a:t>
          </a:r>
          <a:r>
            <a:rPr lang="lt-LT" b="1" dirty="0" smtClean="0"/>
            <a:t> draugų.</a:t>
          </a:r>
          <a:endParaRPr lang="en-GB" b="1" dirty="0"/>
        </a:p>
      </dgm:t>
    </dgm:pt>
    <dgm:pt modelId="{AC38899B-44C7-4A6D-B49E-25DF82F5C61E}" type="parTrans" cxnId="{16C8EFD2-E88B-47D3-99A9-0DD9DA80455B}">
      <dgm:prSet/>
      <dgm:spPr/>
      <dgm:t>
        <a:bodyPr/>
        <a:lstStyle/>
        <a:p>
          <a:endParaRPr lang="en-GB"/>
        </a:p>
      </dgm:t>
    </dgm:pt>
    <dgm:pt modelId="{49BC5CE6-FA1F-4F3C-842D-DBD9B7CB0FFD}" type="sibTrans" cxnId="{16C8EFD2-E88B-47D3-99A9-0DD9DA80455B}">
      <dgm:prSet/>
      <dgm:spPr/>
      <dgm:t>
        <a:bodyPr/>
        <a:lstStyle/>
        <a:p>
          <a:endParaRPr lang="en-GB"/>
        </a:p>
      </dgm:t>
    </dgm:pt>
    <dgm:pt modelId="{CE82CB6C-8951-445F-AC7F-3B71C801DF5D}" type="pres">
      <dgm:prSet presAssocID="{A28F90B2-ABC0-4DB4-A50E-21E3AD726661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6FD4683-BAEE-4E0E-90E0-C7E6FC20F2D4}" type="pres">
      <dgm:prSet presAssocID="{A28F90B2-ABC0-4DB4-A50E-21E3AD726661}" presName="arrow" presStyleLbl="bgShp" presStyleIdx="0" presStyleCnt="1"/>
      <dgm:spPr/>
    </dgm:pt>
    <dgm:pt modelId="{9FFEC284-F8D9-4073-B5CA-606E64C657E6}" type="pres">
      <dgm:prSet presAssocID="{A28F90B2-ABC0-4DB4-A50E-21E3AD726661}" presName="linearProcess" presStyleCnt="0"/>
      <dgm:spPr/>
    </dgm:pt>
    <dgm:pt modelId="{9FA1831A-95FB-4D0B-9594-D2999D393F94}" type="pres">
      <dgm:prSet presAssocID="{26CEA3F1-2DF6-45A5-BA09-6182001FB2B8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F2B088-28E9-4F77-BBE3-432527C097F9}" type="pres">
      <dgm:prSet presAssocID="{9B9E38B6-C76F-44F9-9FDC-E9994A8003E4}" presName="sibTrans" presStyleCnt="0"/>
      <dgm:spPr/>
    </dgm:pt>
    <dgm:pt modelId="{4DB83631-B43C-4FA1-9AF8-1BE06697AD04}" type="pres">
      <dgm:prSet presAssocID="{9C95D4AF-8E56-4F5C-91E4-2FFE09552606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EB57F69-D279-4184-9053-4A408C7687E9}" type="pres">
      <dgm:prSet presAssocID="{A749B439-D34D-42D1-BBA0-9F3E35A108F3}" presName="sibTrans" presStyleCnt="0"/>
      <dgm:spPr/>
    </dgm:pt>
    <dgm:pt modelId="{3E049E54-4907-4AE3-9762-061B7FB87EF5}" type="pres">
      <dgm:prSet presAssocID="{AD5D8D5D-1C6A-4994-AB2B-B0075B95AAE9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8EB1B1-7066-4FE9-B1B1-70E574930A28}" type="pres">
      <dgm:prSet presAssocID="{D4155B2D-1D91-4773-9AB9-88F1AA3C444E}" presName="sibTrans" presStyleCnt="0"/>
      <dgm:spPr/>
    </dgm:pt>
    <dgm:pt modelId="{30671B52-6DE2-4896-82A1-B60AB1CE96D8}" type="pres">
      <dgm:prSet presAssocID="{975089C7-9FBB-4A81-BDFA-15A456A5F294}" presName="textNode" presStyleLbl="node1" presStyleIdx="3" presStyleCnt="5" custLinFactX="95858" custLinFactNeighborX="100000" custLinFactNeighborY="-182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62334C9-7215-428C-8419-2C0E15D3C5D8}" type="pres">
      <dgm:prSet presAssocID="{D87FFFA1-69CF-4333-811A-8CEC86EE6F82}" presName="sibTrans" presStyleCnt="0"/>
      <dgm:spPr/>
    </dgm:pt>
    <dgm:pt modelId="{90A7B2FF-D87E-4B1A-81B6-FD3BE25D9538}" type="pres">
      <dgm:prSet presAssocID="{D915C71D-7AB4-4C1D-9FCA-DE6BA9213960}" presName="textNode" presStyleLbl="node1" presStyleIdx="4" presStyleCnt="5" custLinFactX="-100000" custLinFactNeighborX="-114898" custLinFactNeighborY="-182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1532F42-F38D-4A16-A2F7-1176219A9485}" type="presOf" srcId="{975089C7-9FBB-4A81-BDFA-15A456A5F294}" destId="{30671B52-6DE2-4896-82A1-B60AB1CE96D8}" srcOrd="0" destOrd="0" presId="urn:microsoft.com/office/officeart/2005/8/layout/hProcess9"/>
    <dgm:cxn modelId="{1DFD085D-7828-4B9B-88EC-A38458CCAE84}" type="presOf" srcId="{A28F90B2-ABC0-4DB4-A50E-21E3AD726661}" destId="{CE82CB6C-8951-445F-AC7F-3B71C801DF5D}" srcOrd="0" destOrd="0" presId="urn:microsoft.com/office/officeart/2005/8/layout/hProcess9"/>
    <dgm:cxn modelId="{16918A99-46BE-4B6F-8DD8-2E83E175268D}" srcId="{A28F90B2-ABC0-4DB4-A50E-21E3AD726661}" destId="{26CEA3F1-2DF6-45A5-BA09-6182001FB2B8}" srcOrd="0" destOrd="0" parTransId="{2A308B13-A16D-4793-93FD-75082A454B01}" sibTransId="{9B9E38B6-C76F-44F9-9FDC-E9994A8003E4}"/>
    <dgm:cxn modelId="{C3EDDE0E-7F5B-4F6A-B146-FF786849BFB6}" type="presOf" srcId="{AD5D8D5D-1C6A-4994-AB2B-B0075B95AAE9}" destId="{3E049E54-4907-4AE3-9762-061B7FB87EF5}" srcOrd="0" destOrd="0" presId="urn:microsoft.com/office/officeart/2005/8/layout/hProcess9"/>
    <dgm:cxn modelId="{5C751CCD-E8DF-40A0-AEFF-1938F42E7AFF}" type="presOf" srcId="{9C95D4AF-8E56-4F5C-91E4-2FFE09552606}" destId="{4DB83631-B43C-4FA1-9AF8-1BE06697AD04}" srcOrd="0" destOrd="0" presId="urn:microsoft.com/office/officeart/2005/8/layout/hProcess9"/>
    <dgm:cxn modelId="{16C8EFD2-E88B-47D3-99A9-0DD9DA80455B}" srcId="{A28F90B2-ABC0-4DB4-A50E-21E3AD726661}" destId="{D915C71D-7AB4-4C1D-9FCA-DE6BA9213960}" srcOrd="4" destOrd="0" parTransId="{AC38899B-44C7-4A6D-B49E-25DF82F5C61E}" sibTransId="{49BC5CE6-FA1F-4F3C-842D-DBD9B7CB0FFD}"/>
    <dgm:cxn modelId="{16A61516-B4A1-4E1E-B9B3-24E9B6A70A68}" srcId="{A28F90B2-ABC0-4DB4-A50E-21E3AD726661}" destId="{9C95D4AF-8E56-4F5C-91E4-2FFE09552606}" srcOrd="1" destOrd="0" parTransId="{231CE9FD-8E45-4A33-98B9-2BD221014741}" sibTransId="{A749B439-D34D-42D1-BBA0-9F3E35A108F3}"/>
    <dgm:cxn modelId="{D4F9A3CE-3A85-4A7F-919D-4E7BE46CA6DC}" srcId="{A28F90B2-ABC0-4DB4-A50E-21E3AD726661}" destId="{975089C7-9FBB-4A81-BDFA-15A456A5F294}" srcOrd="3" destOrd="0" parTransId="{DFC65362-0035-4674-B90F-F119AA8C0656}" sibTransId="{D87FFFA1-69CF-4333-811A-8CEC86EE6F82}"/>
    <dgm:cxn modelId="{038743AE-5FAB-4DA1-BA00-F71E70E2EBDB}" type="presOf" srcId="{26CEA3F1-2DF6-45A5-BA09-6182001FB2B8}" destId="{9FA1831A-95FB-4D0B-9594-D2999D393F94}" srcOrd="0" destOrd="0" presId="urn:microsoft.com/office/officeart/2005/8/layout/hProcess9"/>
    <dgm:cxn modelId="{E919E53E-DF3E-478A-8A24-C00F49F0A29C}" type="presOf" srcId="{D915C71D-7AB4-4C1D-9FCA-DE6BA9213960}" destId="{90A7B2FF-D87E-4B1A-81B6-FD3BE25D9538}" srcOrd="0" destOrd="0" presId="urn:microsoft.com/office/officeart/2005/8/layout/hProcess9"/>
    <dgm:cxn modelId="{5838A5A6-D110-44A0-93B9-BA4452E21E8E}" srcId="{A28F90B2-ABC0-4DB4-A50E-21E3AD726661}" destId="{AD5D8D5D-1C6A-4994-AB2B-B0075B95AAE9}" srcOrd="2" destOrd="0" parTransId="{761A1AFE-BB63-4BF7-B4CC-A2D240C99DF6}" sibTransId="{D4155B2D-1D91-4773-9AB9-88F1AA3C444E}"/>
    <dgm:cxn modelId="{CADEA42C-A676-4EEE-BC64-CFF5DF48667B}" type="presParOf" srcId="{CE82CB6C-8951-445F-AC7F-3B71C801DF5D}" destId="{C6FD4683-BAEE-4E0E-90E0-C7E6FC20F2D4}" srcOrd="0" destOrd="0" presId="urn:microsoft.com/office/officeart/2005/8/layout/hProcess9"/>
    <dgm:cxn modelId="{5FE31702-48AB-4517-BA0D-3763AAAB098F}" type="presParOf" srcId="{CE82CB6C-8951-445F-AC7F-3B71C801DF5D}" destId="{9FFEC284-F8D9-4073-B5CA-606E64C657E6}" srcOrd="1" destOrd="0" presId="urn:microsoft.com/office/officeart/2005/8/layout/hProcess9"/>
    <dgm:cxn modelId="{9F972CB1-95BD-47FC-959D-93E701AA7735}" type="presParOf" srcId="{9FFEC284-F8D9-4073-B5CA-606E64C657E6}" destId="{9FA1831A-95FB-4D0B-9594-D2999D393F94}" srcOrd="0" destOrd="0" presId="urn:microsoft.com/office/officeart/2005/8/layout/hProcess9"/>
    <dgm:cxn modelId="{E0154566-8A4E-4BE3-A973-AD1C45CD32D7}" type="presParOf" srcId="{9FFEC284-F8D9-4073-B5CA-606E64C657E6}" destId="{17F2B088-28E9-4F77-BBE3-432527C097F9}" srcOrd="1" destOrd="0" presId="urn:microsoft.com/office/officeart/2005/8/layout/hProcess9"/>
    <dgm:cxn modelId="{7BD4D672-1816-4197-A660-53342DBE4532}" type="presParOf" srcId="{9FFEC284-F8D9-4073-B5CA-606E64C657E6}" destId="{4DB83631-B43C-4FA1-9AF8-1BE06697AD04}" srcOrd="2" destOrd="0" presId="urn:microsoft.com/office/officeart/2005/8/layout/hProcess9"/>
    <dgm:cxn modelId="{5F1B8709-024D-4A45-A080-B35A72562ED0}" type="presParOf" srcId="{9FFEC284-F8D9-4073-B5CA-606E64C657E6}" destId="{CEB57F69-D279-4184-9053-4A408C7687E9}" srcOrd="3" destOrd="0" presId="urn:microsoft.com/office/officeart/2005/8/layout/hProcess9"/>
    <dgm:cxn modelId="{730E533D-AA56-4298-92F6-7D35355747A6}" type="presParOf" srcId="{9FFEC284-F8D9-4073-B5CA-606E64C657E6}" destId="{3E049E54-4907-4AE3-9762-061B7FB87EF5}" srcOrd="4" destOrd="0" presId="urn:microsoft.com/office/officeart/2005/8/layout/hProcess9"/>
    <dgm:cxn modelId="{3D4E5CFE-8575-4DD6-A745-50F140DC6D2B}" type="presParOf" srcId="{9FFEC284-F8D9-4073-B5CA-606E64C657E6}" destId="{348EB1B1-7066-4FE9-B1B1-70E574930A28}" srcOrd="5" destOrd="0" presId="urn:microsoft.com/office/officeart/2005/8/layout/hProcess9"/>
    <dgm:cxn modelId="{D6D0183E-5031-4C9F-9005-B99E9232F8F9}" type="presParOf" srcId="{9FFEC284-F8D9-4073-B5CA-606E64C657E6}" destId="{30671B52-6DE2-4896-82A1-B60AB1CE96D8}" srcOrd="6" destOrd="0" presId="urn:microsoft.com/office/officeart/2005/8/layout/hProcess9"/>
    <dgm:cxn modelId="{EA9DA261-51CD-443D-85A3-63BD7C154339}" type="presParOf" srcId="{9FFEC284-F8D9-4073-B5CA-606E64C657E6}" destId="{662334C9-7215-428C-8419-2C0E15D3C5D8}" srcOrd="7" destOrd="0" presId="urn:microsoft.com/office/officeart/2005/8/layout/hProcess9"/>
    <dgm:cxn modelId="{F7018A99-1BCC-457A-B670-CA775191B500}" type="presParOf" srcId="{9FFEC284-F8D9-4073-B5CA-606E64C657E6}" destId="{90A7B2FF-D87E-4B1A-81B6-FD3BE25D953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8DB43E-03DF-462B-B0C4-4F6B41AC056C}" type="doc">
      <dgm:prSet loTypeId="urn:microsoft.com/office/officeart/2005/8/layout/matrix3" loCatId="matrix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en-GB"/>
        </a:p>
      </dgm:t>
    </dgm:pt>
    <dgm:pt modelId="{564432D6-0707-4459-A944-C961EFE27EC5}">
      <dgm:prSet/>
      <dgm:spPr>
        <a:solidFill>
          <a:srgbClr val="FCFAB0"/>
        </a:solidFill>
      </dgm:spPr>
      <dgm:t>
        <a:bodyPr/>
        <a:lstStyle/>
        <a:p>
          <a:pPr rtl="0"/>
          <a:r>
            <a:rPr lang="lt-LT" dirty="0" smtClean="0"/>
            <a:t>76% mokinių, prieš ketverius metus dalyvavusių „Zipio draugų“ programoje, teigė, kad Programa jiems buvo naudinga.</a:t>
          </a:r>
          <a:endParaRPr lang="lt-LT" dirty="0"/>
        </a:p>
      </dgm:t>
    </dgm:pt>
    <dgm:pt modelId="{7B36AD71-C758-4300-A928-112109943D31}" type="parTrans" cxnId="{B770B656-B0DE-410C-A0EE-4804092CC8F7}">
      <dgm:prSet/>
      <dgm:spPr/>
      <dgm:t>
        <a:bodyPr/>
        <a:lstStyle/>
        <a:p>
          <a:endParaRPr lang="en-GB"/>
        </a:p>
      </dgm:t>
    </dgm:pt>
    <dgm:pt modelId="{A66F85F0-7569-404F-BC6A-5AF6113A83D2}" type="sibTrans" cxnId="{B770B656-B0DE-410C-A0EE-4804092CC8F7}">
      <dgm:prSet/>
      <dgm:spPr/>
      <dgm:t>
        <a:bodyPr/>
        <a:lstStyle/>
        <a:p>
          <a:endParaRPr lang="en-GB"/>
        </a:p>
      </dgm:t>
    </dgm:pt>
    <dgm:pt modelId="{148763DA-389E-4F77-AF87-D4CD7CE987D3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rtl="0"/>
          <a:r>
            <a:rPr lang="lt-LT" dirty="0" smtClean="0"/>
            <a:t>Net ir praėjus ketveriems metams po dalyvavimo „Zipio draugų“ programoje, jos poveikis mokiniams vis dar pastebimas ir statistiškai reikšmingas.</a:t>
          </a:r>
          <a:endParaRPr lang="en-GB" dirty="0"/>
        </a:p>
      </dgm:t>
    </dgm:pt>
    <dgm:pt modelId="{95BC373D-BF75-4AE7-AA8F-ED2F0137BE29}" type="parTrans" cxnId="{86B0E70C-36E7-473C-B07D-CEACD2B657F6}">
      <dgm:prSet/>
      <dgm:spPr/>
      <dgm:t>
        <a:bodyPr/>
        <a:lstStyle/>
        <a:p>
          <a:endParaRPr lang="en-GB"/>
        </a:p>
      </dgm:t>
    </dgm:pt>
    <dgm:pt modelId="{D8DC8591-A322-4D75-B179-F6C12162A5BA}" type="sibTrans" cxnId="{86B0E70C-36E7-473C-B07D-CEACD2B657F6}">
      <dgm:prSet/>
      <dgm:spPr/>
      <dgm:t>
        <a:bodyPr/>
        <a:lstStyle/>
        <a:p>
          <a:endParaRPr lang="en-GB"/>
        </a:p>
      </dgm:t>
    </dgm:pt>
    <dgm:pt modelId="{E1D63385-48A5-4494-A9E5-E7F49516AFFB}">
      <dgm:prSet/>
      <dgm:spPr>
        <a:solidFill>
          <a:srgbClr val="E6FF9F"/>
        </a:solidFill>
      </dgm:spPr>
      <dgm:t>
        <a:bodyPr/>
        <a:lstStyle/>
        <a:p>
          <a:pPr rtl="0"/>
          <a:r>
            <a:rPr lang="lt-LT" dirty="0" smtClean="0"/>
            <a:t>Būtent tie gebėjimai, kuriuos ugdo „Zipio draugų“ programa, labai svarbūs mokiniams, kad jie mokykloje gerai jaustųsi ir patirtų mažiau patyčių.</a:t>
          </a:r>
          <a:endParaRPr lang="en-GB" dirty="0"/>
        </a:p>
      </dgm:t>
    </dgm:pt>
    <dgm:pt modelId="{1D9157B5-AAE1-4313-A37D-83BF9D3BFA08}" type="parTrans" cxnId="{B51D9B6A-0905-496B-94AB-56EEFB6EBBDB}">
      <dgm:prSet/>
      <dgm:spPr/>
      <dgm:t>
        <a:bodyPr/>
        <a:lstStyle/>
        <a:p>
          <a:endParaRPr lang="en-GB"/>
        </a:p>
      </dgm:t>
    </dgm:pt>
    <dgm:pt modelId="{7B231BF3-B79D-4DE6-8049-2D4CA4EA6790}" type="sibTrans" cxnId="{B51D9B6A-0905-496B-94AB-56EEFB6EBBDB}">
      <dgm:prSet/>
      <dgm:spPr/>
      <dgm:t>
        <a:bodyPr/>
        <a:lstStyle/>
        <a:p>
          <a:endParaRPr lang="en-GB"/>
        </a:p>
      </dgm:t>
    </dgm:pt>
    <dgm:pt modelId="{3DAFD98A-E02C-48A7-840B-FCE2C5231F2E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pPr rtl="0"/>
          <a:r>
            <a:rPr lang="lt-LT" dirty="0" smtClean="0"/>
            <a:t>Atsparesni patyčioms tie mokiniai, kurie turi geresnius bendravimo, savęs reguliavimo, komunikavimo ir problemų sprendimo gebėjimus.</a:t>
          </a:r>
          <a:endParaRPr lang="lt-LT" dirty="0"/>
        </a:p>
      </dgm:t>
    </dgm:pt>
    <dgm:pt modelId="{D1B5FEF8-4022-479B-BA23-DEC729C8717F}" type="parTrans" cxnId="{BF3CE98E-8B13-4D14-97A6-083D484A12F4}">
      <dgm:prSet/>
      <dgm:spPr/>
      <dgm:t>
        <a:bodyPr/>
        <a:lstStyle/>
        <a:p>
          <a:endParaRPr lang="en-GB"/>
        </a:p>
      </dgm:t>
    </dgm:pt>
    <dgm:pt modelId="{3C6925F9-613D-445E-B083-EB2304BB7FEB}" type="sibTrans" cxnId="{BF3CE98E-8B13-4D14-97A6-083D484A12F4}">
      <dgm:prSet/>
      <dgm:spPr/>
      <dgm:t>
        <a:bodyPr/>
        <a:lstStyle/>
        <a:p>
          <a:endParaRPr lang="en-GB"/>
        </a:p>
      </dgm:t>
    </dgm:pt>
    <dgm:pt modelId="{54369DF3-600E-44F1-BC32-86E2297BA19C}" type="pres">
      <dgm:prSet presAssocID="{068DB43E-03DF-462B-B0C4-4F6B41AC056C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FC9CAA3-B019-4D75-8F59-77065991C273}" type="pres">
      <dgm:prSet presAssocID="{068DB43E-03DF-462B-B0C4-4F6B41AC056C}" presName="diamond" presStyleLbl="bgShp" presStyleIdx="0" presStyleCnt="1"/>
      <dgm:spPr/>
    </dgm:pt>
    <dgm:pt modelId="{1F452DD6-CAF2-4D04-BD35-B22EEEC9C929}" type="pres">
      <dgm:prSet presAssocID="{068DB43E-03DF-462B-B0C4-4F6B41AC056C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35BB4B6-FFD5-409D-B6C3-19A21BBC5ED4}" type="pres">
      <dgm:prSet presAssocID="{068DB43E-03DF-462B-B0C4-4F6B41AC056C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E6C5450-E8D2-4ECA-AC00-C6B725A11C12}" type="pres">
      <dgm:prSet presAssocID="{068DB43E-03DF-462B-B0C4-4F6B41AC056C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C6CA251-CB64-452A-9708-1C92E8C06995}" type="pres">
      <dgm:prSet presAssocID="{068DB43E-03DF-462B-B0C4-4F6B41AC056C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770B656-B0DE-410C-A0EE-4804092CC8F7}" srcId="{068DB43E-03DF-462B-B0C4-4F6B41AC056C}" destId="{564432D6-0707-4459-A944-C961EFE27EC5}" srcOrd="0" destOrd="0" parTransId="{7B36AD71-C758-4300-A928-112109943D31}" sibTransId="{A66F85F0-7569-404F-BC6A-5AF6113A83D2}"/>
    <dgm:cxn modelId="{BF3CE98E-8B13-4D14-97A6-083D484A12F4}" srcId="{068DB43E-03DF-462B-B0C4-4F6B41AC056C}" destId="{3DAFD98A-E02C-48A7-840B-FCE2C5231F2E}" srcOrd="3" destOrd="0" parTransId="{D1B5FEF8-4022-479B-BA23-DEC729C8717F}" sibTransId="{3C6925F9-613D-445E-B083-EB2304BB7FEB}"/>
    <dgm:cxn modelId="{62D742C4-D038-49B9-9184-3BCF9A87F0F2}" type="presOf" srcId="{068DB43E-03DF-462B-B0C4-4F6B41AC056C}" destId="{54369DF3-600E-44F1-BC32-86E2297BA19C}" srcOrd="0" destOrd="0" presId="urn:microsoft.com/office/officeart/2005/8/layout/matrix3"/>
    <dgm:cxn modelId="{8CBD981F-EC0C-4FC9-BBD3-D4A2D1D66D86}" type="presOf" srcId="{E1D63385-48A5-4494-A9E5-E7F49516AFFB}" destId="{DE6C5450-E8D2-4ECA-AC00-C6B725A11C12}" srcOrd="0" destOrd="0" presId="urn:microsoft.com/office/officeart/2005/8/layout/matrix3"/>
    <dgm:cxn modelId="{B51D9B6A-0905-496B-94AB-56EEFB6EBBDB}" srcId="{068DB43E-03DF-462B-B0C4-4F6B41AC056C}" destId="{E1D63385-48A5-4494-A9E5-E7F49516AFFB}" srcOrd="2" destOrd="0" parTransId="{1D9157B5-AAE1-4313-A37D-83BF9D3BFA08}" sibTransId="{7B231BF3-B79D-4DE6-8049-2D4CA4EA6790}"/>
    <dgm:cxn modelId="{5186B313-DFDB-4AAF-9FD6-25116B692EC5}" type="presOf" srcId="{3DAFD98A-E02C-48A7-840B-FCE2C5231F2E}" destId="{8C6CA251-CB64-452A-9708-1C92E8C06995}" srcOrd="0" destOrd="0" presId="urn:microsoft.com/office/officeart/2005/8/layout/matrix3"/>
    <dgm:cxn modelId="{86B0E70C-36E7-473C-B07D-CEACD2B657F6}" srcId="{068DB43E-03DF-462B-B0C4-4F6B41AC056C}" destId="{148763DA-389E-4F77-AF87-D4CD7CE987D3}" srcOrd="1" destOrd="0" parTransId="{95BC373D-BF75-4AE7-AA8F-ED2F0137BE29}" sibTransId="{D8DC8591-A322-4D75-B179-F6C12162A5BA}"/>
    <dgm:cxn modelId="{AE51EF13-A35C-4B74-BCF2-67B277477CA9}" type="presOf" srcId="{148763DA-389E-4F77-AF87-D4CD7CE987D3}" destId="{835BB4B6-FFD5-409D-B6C3-19A21BBC5ED4}" srcOrd="0" destOrd="0" presId="urn:microsoft.com/office/officeart/2005/8/layout/matrix3"/>
    <dgm:cxn modelId="{9C0DD5A0-7238-43D3-88B7-5A499BC69E38}" type="presOf" srcId="{564432D6-0707-4459-A944-C961EFE27EC5}" destId="{1F452DD6-CAF2-4D04-BD35-B22EEEC9C929}" srcOrd="0" destOrd="0" presId="urn:microsoft.com/office/officeart/2005/8/layout/matrix3"/>
    <dgm:cxn modelId="{61A5EAB4-FB43-472E-A42E-4059B6C5FCAC}" type="presParOf" srcId="{54369DF3-600E-44F1-BC32-86E2297BA19C}" destId="{1FC9CAA3-B019-4D75-8F59-77065991C273}" srcOrd="0" destOrd="0" presId="urn:microsoft.com/office/officeart/2005/8/layout/matrix3"/>
    <dgm:cxn modelId="{D1D279C5-DF0B-4214-BFFA-ACC7052D5F41}" type="presParOf" srcId="{54369DF3-600E-44F1-BC32-86E2297BA19C}" destId="{1F452DD6-CAF2-4D04-BD35-B22EEEC9C929}" srcOrd="1" destOrd="0" presId="urn:microsoft.com/office/officeart/2005/8/layout/matrix3"/>
    <dgm:cxn modelId="{D0B8943B-AB30-452D-B348-9F7CB90EF0BF}" type="presParOf" srcId="{54369DF3-600E-44F1-BC32-86E2297BA19C}" destId="{835BB4B6-FFD5-409D-B6C3-19A21BBC5ED4}" srcOrd="2" destOrd="0" presId="urn:microsoft.com/office/officeart/2005/8/layout/matrix3"/>
    <dgm:cxn modelId="{D5EE76F3-5DC0-41A7-AC1B-91268F220833}" type="presParOf" srcId="{54369DF3-600E-44F1-BC32-86E2297BA19C}" destId="{DE6C5450-E8D2-4ECA-AC00-C6B725A11C12}" srcOrd="3" destOrd="0" presId="urn:microsoft.com/office/officeart/2005/8/layout/matrix3"/>
    <dgm:cxn modelId="{DD014461-D517-4FBA-9B2F-39576EAA3EBD}" type="presParOf" srcId="{54369DF3-600E-44F1-BC32-86E2297BA19C}" destId="{8C6CA251-CB64-452A-9708-1C92E8C0699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FD4683-BAEE-4E0E-90E0-C7E6FC20F2D4}">
      <dsp:nvSpPr>
        <dsp:cNvPr id="0" name=""/>
        <dsp:cNvSpPr/>
      </dsp:nvSpPr>
      <dsp:spPr>
        <a:xfrm>
          <a:off x="685799" y="0"/>
          <a:ext cx="7772400" cy="5410200"/>
        </a:xfrm>
        <a:prstGeom prst="rightArrow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A1831A-95FB-4D0B-9594-D2999D393F94}">
      <dsp:nvSpPr>
        <dsp:cNvPr id="0" name=""/>
        <dsp:cNvSpPr/>
      </dsp:nvSpPr>
      <dsp:spPr>
        <a:xfrm>
          <a:off x="4018" y="1623059"/>
          <a:ext cx="1756916" cy="216408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400" b="1" kern="1200" dirty="0" smtClean="0"/>
            <a:t>Mokomi kontroliuoti savo jausmus ir elgesį</a:t>
          </a:r>
          <a:r>
            <a:rPr lang="en-US" sz="1400" b="1" kern="1200" dirty="0" smtClean="0"/>
            <a:t>, </a:t>
          </a:r>
          <a:r>
            <a:rPr lang="lt-LT" sz="1400" b="1" kern="1200" dirty="0" smtClean="0"/>
            <a:t>pasakyti tai, kas skaudina, o ne muštis, erzinti, keršyti. </a:t>
          </a:r>
          <a:endParaRPr lang="en-GB" sz="1400" b="1" kern="1200" dirty="0"/>
        </a:p>
      </dsp:txBody>
      <dsp:txXfrm>
        <a:off x="4018" y="1623059"/>
        <a:ext cx="1756916" cy="2164080"/>
      </dsp:txXfrm>
    </dsp:sp>
    <dsp:sp modelId="{4DB83631-B43C-4FA1-9AF8-1BE06697AD04}">
      <dsp:nvSpPr>
        <dsp:cNvPr id="0" name=""/>
        <dsp:cNvSpPr/>
      </dsp:nvSpPr>
      <dsp:spPr>
        <a:xfrm>
          <a:off x="1848780" y="1623059"/>
          <a:ext cx="1756916" cy="2164080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hade val="86000"/>
                <a:satMod val="140000"/>
              </a:schemeClr>
            </a:gs>
            <a:gs pos="45000">
              <a:schemeClr val="accent3">
                <a:tint val="48000"/>
                <a:satMod val="150000"/>
              </a:schemeClr>
            </a:gs>
            <a:gs pos="100000">
              <a:schemeClr val="accent3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400" b="1" kern="1200" dirty="0" smtClean="0"/>
            <a:t>Pratinami pasidalyti savo liūdesiu, nerimu, o ne užsisklęsti savyje. Suprasti, kad kiekvienas žmogus ką nors panašaus išgyvena.</a:t>
          </a:r>
          <a:endParaRPr lang="en-GB" sz="1400" b="1" kern="1200" dirty="0"/>
        </a:p>
      </dsp:txBody>
      <dsp:txXfrm>
        <a:off x="1848780" y="1623059"/>
        <a:ext cx="1756916" cy="2164080"/>
      </dsp:txXfrm>
    </dsp:sp>
    <dsp:sp modelId="{3E049E54-4907-4AE3-9762-061B7FB87EF5}">
      <dsp:nvSpPr>
        <dsp:cNvPr id="0" name=""/>
        <dsp:cNvSpPr/>
      </dsp:nvSpPr>
      <dsp:spPr>
        <a:xfrm>
          <a:off x="3693541" y="1623059"/>
          <a:ext cx="1756916" cy="2164080"/>
        </a:xfrm>
        <a:prstGeom prst="roundRect">
          <a:avLst/>
        </a:prstGeom>
        <a:solidFill>
          <a:schemeClr val="lt1"/>
        </a:solidFill>
        <a:ln w="26425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400" b="1" kern="1200" dirty="0" smtClean="0"/>
            <a:t>Pratinami ir mokomi ieškoti ir prašyti pagalbos, o ne saugoti „juodas paslaptis‟, išdrįsti kalbėtis apie </a:t>
          </a:r>
          <a:r>
            <a:rPr lang="lt-LT" sz="1400" b="1" kern="1200" dirty="0" smtClean="0">
              <a:latin typeface="Times New Roman"/>
              <a:cs typeface="Times New Roman"/>
            </a:rPr>
            <a:t>„</a:t>
          </a:r>
          <a:r>
            <a:rPr lang="lt-LT" sz="1400" b="1" kern="1200" dirty="0" smtClean="0"/>
            <a:t>blogus‟ jausmus ir bėdas.</a:t>
          </a:r>
          <a:endParaRPr lang="en-GB" sz="1400" b="1" kern="1200" dirty="0"/>
        </a:p>
      </dsp:txBody>
      <dsp:txXfrm>
        <a:off x="3693541" y="1623059"/>
        <a:ext cx="1756916" cy="2164080"/>
      </dsp:txXfrm>
    </dsp:sp>
    <dsp:sp modelId="{30671B52-6DE2-4896-82A1-B60AB1CE96D8}">
      <dsp:nvSpPr>
        <dsp:cNvPr id="0" name=""/>
        <dsp:cNvSpPr/>
      </dsp:nvSpPr>
      <dsp:spPr>
        <a:xfrm>
          <a:off x="7310294" y="1583565"/>
          <a:ext cx="1756916" cy="2164080"/>
        </a:xfrm>
        <a:prstGeom prst="roundRect">
          <a:avLst/>
        </a:prstGeom>
        <a:solidFill>
          <a:schemeClr val="lt1"/>
        </a:solidFill>
        <a:ln w="26425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400" b="1" kern="1200" dirty="0" smtClean="0"/>
            <a:t>Mokomi natūraliai priimti savo klaidas, ieškoti būdų jas ištaisyti.</a:t>
          </a:r>
          <a:endParaRPr lang="en-GB" sz="1400" b="1" kern="1200" dirty="0"/>
        </a:p>
      </dsp:txBody>
      <dsp:txXfrm>
        <a:off x="7310294" y="1583565"/>
        <a:ext cx="1756916" cy="2164080"/>
      </dsp:txXfrm>
    </dsp:sp>
    <dsp:sp modelId="{90A7B2FF-D87E-4B1A-81B6-FD3BE25D9538}">
      <dsp:nvSpPr>
        <dsp:cNvPr id="0" name=""/>
        <dsp:cNvSpPr/>
      </dsp:nvSpPr>
      <dsp:spPr>
        <a:xfrm>
          <a:off x="5525216" y="1583565"/>
          <a:ext cx="1756916" cy="2164080"/>
        </a:xfrm>
        <a:prstGeom prst="roundRect">
          <a:avLst/>
        </a:prstGeom>
        <a:solidFill>
          <a:schemeClr val="accent1">
            <a:shade val="50000"/>
            <a:hueOff val="258288"/>
            <a:satOff val="-22061"/>
            <a:lumOff val="20396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400" b="1" kern="1200" dirty="0" smtClean="0"/>
            <a:t>Mokomi prisitaikyti prie naujų aplinkybių, lengviau susira</a:t>
          </a:r>
          <a:r>
            <a:rPr lang="en-US" sz="1400" b="1" kern="1200" dirty="0" err="1" smtClean="0"/>
            <a:t>sti</a:t>
          </a:r>
          <a:r>
            <a:rPr lang="lt-LT" sz="1400" b="1" kern="1200" dirty="0" smtClean="0"/>
            <a:t> draugų.</a:t>
          </a:r>
          <a:endParaRPr lang="en-GB" sz="1400" b="1" kern="1200" dirty="0"/>
        </a:p>
      </dsp:txBody>
      <dsp:txXfrm>
        <a:off x="5525216" y="1583565"/>
        <a:ext cx="1756916" cy="21640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C9CAA3-B019-4D75-8F59-77065991C273}">
      <dsp:nvSpPr>
        <dsp:cNvPr id="0" name=""/>
        <dsp:cNvSpPr/>
      </dsp:nvSpPr>
      <dsp:spPr>
        <a:xfrm>
          <a:off x="1239195" y="0"/>
          <a:ext cx="5699719" cy="5699719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F452DD6-CAF2-4D04-BD35-B22EEEC9C929}">
      <dsp:nvSpPr>
        <dsp:cNvPr id="0" name=""/>
        <dsp:cNvSpPr/>
      </dsp:nvSpPr>
      <dsp:spPr>
        <a:xfrm>
          <a:off x="1780669" y="541473"/>
          <a:ext cx="2222890" cy="2222890"/>
        </a:xfrm>
        <a:prstGeom prst="roundRect">
          <a:avLst/>
        </a:prstGeom>
        <a:solidFill>
          <a:srgbClr val="FCFAB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500" kern="1200" dirty="0" smtClean="0"/>
            <a:t>76% mokinių, prieš ketverius metus dalyvavusių „Zipio draugų“ programoje, teigė, kad Programa jiems buvo naudinga.</a:t>
          </a:r>
          <a:endParaRPr lang="lt-LT" sz="1500" kern="1200" dirty="0"/>
        </a:p>
      </dsp:txBody>
      <dsp:txXfrm>
        <a:off x="1780669" y="541473"/>
        <a:ext cx="2222890" cy="2222890"/>
      </dsp:txXfrm>
    </dsp:sp>
    <dsp:sp modelId="{835BB4B6-FFD5-409D-B6C3-19A21BBC5ED4}">
      <dsp:nvSpPr>
        <dsp:cNvPr id="0" name=""/>
        <dsp:cNvSpPr/>
      </dsp:nvSpPr>
      <dsp:spPr>
        <a:xfrm>
          <a:off x="4174551" y="541473"/>
          <a:ext cx="2222890" cy="222289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500" kern="1200" dirty="0" smtClean="0"/>
            <a:t>Net ir praėjus ketveriems metams po dalyvavimo „Zipio draugų“ programoje, jos poveikis mokiniams vis dar pastebimas ir statistiškai reikšmingas.</a:t>
          </a:r>
          <a:endParaRPr lang="en-GB" sz="1500" kern="1200" dirty="0"/>
        </a:p>
      </dsp:txBody>
      <dsp:txXfrm>
        <a:off x="4174551" y="541473"/>
        <a:ext cx="2222890" cy="2222890"/>
      </dsp:txXfrm>
    </dsp:sp>
    <dsp:sp modelId="{DE6C5450-E8D2-4ECA-AC00-C6B725A11C12}">
      <dsp:nvSpPr>
        <dsp:cNvPr id="0" name=""/>
        <dsp:cNvSpPr/>
      </dsp:nvSpPr>
      <dsp:spPr>
        <a:xfrm>
          <a:off x="1780669" y="2935355"/>
          <a:ext cx="2222890" cy="2222890"/>
        </a:xfrm>
        <a:prstGeom prst="roundRect">
          <a:avLst/>
        </a:prstGeom>
        <a:solidFill>
          <a:srgbClr val="E6FF9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500" kern="1200" dirty="0" smtClean="0"/>
            <a:t>Būtent tie gebėjimai, kuriuos ugdo „Zipio draugų“ programa, labai svarbūs mokiniams, kad jie mokykloje gerai jaustųsi ir patirtų mažiau patyčių.</a:t>
          </a:r>
          <a:endParaRPr lang="en-GB" sz="1500" kern="1200" dirty="0"/>
        </a:p>
      </dsp:txBody>
      <dsp:txXfrm>
        <a:off x="1780669" y="2935355"/>
        <a:ext cx="2222890" cy="2222890"/>
      </dsp:txXfrm>
    </dsp:sp>
    <dsp:sp modelId="{8C6CA251-CB64-452A-9708-1C92E8C06995}">
      <dsp:nvSpPr>
        <dsp:cNvPr id="0" name=""/>
        <dsp:cNvSpPr/>
      </dsp:nvSpPr>
      <dsp:spPr>
        <a:xfrm>
          <a:off x="4174551" y="2935355"/>
          <a:ext cx="2222890" cy="2222890"/>
        </a:xfrm>
        <a:prstGeom prst="roundRect">
          <a:avLst/>
        </a:prstGeom>
        <a:solidFill>
          <a:schemeClr val="bg1">
            <a:lumMod val="9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500" kern="1200" dirty="0" smtClean="0"/>
            <a:t>Atsparesni patyčioms tie mokiniai, kurie turi geresnius bendravimo, savęs reguliavimo, komunikavimo ir problemų sprendimo gebėjimus.</a:t>
          </a:r>
          <a:endParaRPr lang="lt-LT" sz="1500" kern="1200" dirty="0"/>
        </a:p>
      </dsp:txBody>
      <dsp:txXfrm>
        <a:off x="4174551" y="2935355"/>
        <a:ext cx="2222890" cy="2222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B900C-97FD-416F-B198-F5BB13A91CCB}" type="datetimeFigureOut">
              <a:rPr lang="lt-LT" smtClean="0"/>
              <a:pPr/>
              <a:t>2012.12.03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813ED-B244-42D2-B760-20EC911FA4A7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688955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dirty="0" err="1" smtClean="0"/>
              <a:t>Malouni</a:t>
            </a:r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813ED-B244-42D2-B760-20EC911FA4A7}" type="slidenum">
              <a:rPr lang="lt-LT" smtClean="0"/>
              <a:pPr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965246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dirty="0" smtClean="0"/>
              <a:t>NMPT – Nacionalinių mokinių pasiekimų tyrimai</a:t>
            </a:r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813ED-B244-42D2-B760-20EC911FA4A7}" type="slidenum">
              <a:rPr lang="lt-LT" smtClean="0"/>
              <a:pPr/>
              <a:t>12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760439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C878B-EB74-4302-94BA-40FB118F59BC}" type="slidenum">
              <a:rPr lang="lt-LT" smtClean="0"/>
              <a:pPr/>
              <a:t>15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4083375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dirty="0" smtClean="0"/>
              <a:t>Vykdant 2012 metų NMPT specialiais klausimynais buvo apklausta 554 ketvirtokai. Tarp jų buvo 168 mokiniai (daugiau kaip 30% apklaustųjų), kurie būdami darželyje arba mokykloje dalyvavo programoje „Zipio draugai“.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364A5-B494-40B2-B101-34C910DCA0CC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97CFEB2-770F-4448-B30C-32DA9E10272C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90656" cy="1927225"/>
          </a:xfrm>
        </p:spPr>
        <p:txBody>
          <a:bodyPr/>
          <a:lstStyle/>
          <a:p>
            <a:r>
              <a:rPr lang="lt-LT" sz="2400" b="1" dirty="0" smtClean="0">
                <a:latin typeface="Times New Roman"/>
                <a:ea typeface="Calibri"/>
              </a:rPr>
              <a:t>Prevencinių programų situacijos </a:t>
            </a:r>
            <a:r>
              <a:rPr lang="en-US" sz="2400" b="1" dirty="0" smtClean="0">
                <a:latin typeface="Times New Roman"/>
                <a:ea typeface="Calibri"/>
              </a:rPr>
              <a:t>LIETUVOJE </a:t>
            </a:r>
            <a:r>
              <a:rPr lang="lt-LT" sz="2400" b="1" dirty="0" smtClean="0">
                <a:latin typeface="Times New Roman"/>
                <a:ea typeface="Calibri"/>
              </a:rPr>
              <a:t>analizė ir naujas etapas jas įgyvendinant</a:t>
            </a:r>
            <a:endParaRPr lang="lt-LT" sz="1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645024"/>
            <a:ext cx="6400800" cy="1752600"/>
          </a:xfrm>
        </p:spPr>
        <p:txBody>
          <a:bodyPr/>
          <a:lstStyle/>
          <a:p>
            <a:endParaRPr lang="lt-LT" dirty="0" smtClean="0"/>
          </a:p>
          <a:p>
            <a:endParaRPr lang="lt-LT" sz="2000" dirty="0" smtClean="0"/>
          </a:p>
          <a:p>
            <a:r>
              <a:rPr lang="lt-LT" sz="2000" dirty="0" smtClean="0"/>
              <a:t>Dr. Pranas Gudynas</a:t>
            </a:r>
          </a:p>
          <a:p>
            <a:r>
              <a:rPr lang="lt-LT" sz="2000" dirty="0" err="1" smtClean="0"/>
              <a:t>VšĮ</a:t>
            </a:r>
            <a:r>
              <a:rPr lang="lt-LT" sz="2000" dirty="0" smtClean="0"/>
              <a:t> „Vaiko labui“ valdybos pirmininkas</a:t>
            </a:r>
          </a:p>
        </p:txBody>
      </p:sp>
    </p:spTree>
    <p:extLst>
      <p:ext uri="{BB962C8B-B14F-4D97-AF65-F5344CB8AC3E}">
        <p14:creationId xmlns:p14="http://schemas.microsoft.com/office/powerpoint/2010/main" xmlns="" val="241173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3600" dirty="0" smtClean="0"/>
              <a:t>Įvyko persilaužimas kuriant saugią </a:t>
            </a:r>
            <a:r>
              <a:rPr lang="lt-LT" sz="3600" dirty="0"/>
              <a:t>emocinę aplinką mokykloje </a:t>
            </a:r>
            <a:r>
              <a:rPr lang="lt-LT" sz="2700" dirty="0" smtClean="0"/>
              <a:t>(</a:t>
            </a:r>
            <a:r>
              <a:rPr lang="lt-LT" sz="2700" dirty="0" err="1" smtClean="0"/>
              <a:t>Maloney</a:t>
            </a:r>
            <a:r>
              <a:rPr lang="lt-LT" sz="2700" dirty="0" smtClean="0"/>
              <a:t> </a:t>
            </a:r>
            <a:r>
              <a:rPr lang="lt-LT" sz="2700" dirty="0"/>
              <a:t>16% inovacijų taisyklė)</a:t>
            </a:r>
            <a:endParaRPr lang="lt-LT" sz="3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 smtClean="0"/>
              <a:t>P.Gudynas</a:t>
            </a:r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10</a:t>
            </a:fld>
            <a:endParaRPr lang="lt-LT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0226" y="2413691"/>
            <a:ext cx="7630206" cy="375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4901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dirty="0" smtClean="0"/>
          </a:p>
          <a:p>
            <a:endParaRPr lang="lt-LT" dirty="0"/>
          </a:p>
          <a:p>
            <a:endParaRPr lang="lt-LT" dirty="0" smtClean="0"/>
          </a:p>
          <a:p>
            <a:endParaRPr lang="lt-LT" dirty="0"/>
          </a:p>
          <a:p>
            <a:pPr marL="0" indent="0">
              <a:buNone/>
            </a:pPr>
            <a:r>
              <a:rPr lang="lt-LT" dirty="0" smtClean="0"/>
              <a:t>	Kas </a:t>
            </a:r>
            <a:r>
              <a:rPr lang="lt-LT" dirty="0"/>
              <a:t>lemia prevencinių programų sėkmę?</a:t>
            </a:r>
          </a:p>
          <a:p>
            <a:endParaRPr lang="lt-L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11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67149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3200" dirty="0" smtClean="0"/>
              <a:t>Vykdant NMPT atliktas prevencinės </a:t>
            </a:r>
            <a:r>
              <a:rPr lang="lt-LT" sz="3200" dirty="0"/>
              <a:t>programos „Zipio draugai</a:t>
            </a:r>
            <a:r>
              <a:rPr lang="lt-LT" sz="3200" dirty="0" smtClean="0"/>
              <a:t>“ ilgalaikio poveikio tyrimas </a:t>
            </a:r>
            <a:endParaRPr lang="lt-L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t-LT" sz="2000" dirty="0" smtClean="0"/>
          </a:p>
          <a:p>
            <a:r>
              <a:rPr lang="lt-LT" sz="2000" dirty="0" smtClean="0"/>
              <a:t>Atrinkta </a:t>
            </a:r>
            <a:r>
              <a:rPr lang="lt-LT" sz="2000" dirty="0"/>
              <a:t>praktiškai beveik visiškai atsitiktinė Lietuvos ketvirtokų imtis</a:t>
            </a:r>
          </a:p>
          <a:p>
            <a:r>
              <a:rPr lang="lt-LT" sz="2000" dirty="0"/>
              <a:t>Imties dydis – 554 mokiniai (iš 183 mokyklų, iš 244 klasių)</a:t>
            </a:r>
          </a:p>
          <a:p>
            <a:r>
              <a:rPr lang="lt-LT" sz="2000" dirty="0" smtClean="0"/>
              <a:t>Apklausa įvykdyta 2012 m. gegužės mėnesį</a:t>
            </a:r>
          </a:p>
          <a:p>
            <a:r>
              <a:rPr lang="lt-LT" sz="2000" dirty="0" smtClean="0"/>
              <a:t>Mokiniai atsakė į 110 </a:t>
            </a:r>
            <a:r>
              <a:rPr lang="lt-LT" sz="2000" dirty="0"/>
              <a:t>anketos klausimų </a:t>
            </a:r>
            <a:r>
              <a:rPr lang="lt-LT" sz="2000" dirty="0" smtClean="0"/>
              <a:t>apie save, savo aplinką namuose ir mokykloje, </a:t>
            </a:r>
            <a:r>
              <a:rPr lang="lt-LT" sz="2000" b="1" dirty="0" smtClean="0"/>
              <a:t>savijautą bei dalyvavimą prevencinėse programose</a:t>
            </a:r>
            <a:endParaRPr lang="lt-LT" sz="2000" dirty="0" smtClean="0"/>
          </a:p>
          <a:p>
            <a:endParaRPr lang="lt-LT" sz="2000" dirty="0" smtClean="0"/>
          </a:p>
          <a:p>
            <a:endParaRPr lang="lt-LT" sz="2000" dirty="0"/>
          </a:p>
          <a:p>
            <a:r>
              <a:rPr lang="lt-LT" sz="2000" b="1" dirty="0"/>
              <a:t>31</a:t>
            </a:r>
            <a:r>
              <a:rPr lang="lt-LT" sz="2000" b="1" dirty="0" smtClean="0"/>
              <a:t>% </a:t>
            </a:r>
            <a:r>
              <a:rPr lang="lt-LT" sz="2000" dirty="0" smtClean="0"/>
              <a:t>apklaustų </a:t>
            </a:r>
            <a:r>
              <a:rPr lang="lt-LT" sz="2000" b="1" dirty="0" smtClean="0"/>
              <a:t>ketvirtokų, </a:t>
            </a:r>
            <a:r>
              <a:rPr lang="lt-LT" sz="2000" dirty="0" smtClean="0"/>
              <a:t>teigė, kad  (būdami darželyje arba mokykloje) dalyvavo </a:t>
            </a:r>
            <a:r>
              <a:rPr lang="lt-LT" sz="2000" dirty="0"/>
              <a:t>programoje  „Zipio draugai</a:t>
            </a:r>
            <a:r>
              <a:rPr lang="lt-LT" sz="2000" dirty="0" smtClean="0"/>
              <a:t>“. </a:t>
            </a:r>
          </a:p>
          <a:p>
            <a:r>
              <a:rPr lang="lt-LT" sz="2000" dirty="0" smtClean="0"/>
              <a:t>Kitas </a:t>
            </a:r>
            <a:r>
              <a:rPr lang="lt-LT" sz="2000" dirty="0"/>
              <a:t>prevencines programas nurodė daug mažesnė ketvirtokų </a:t>
            </a:r>
            <a:r>
              <a:rPr lang="lt-LT" sz="2000" dirty="0" smtClean="0"/>
              <a:t>dalis. </a:t>
            </a:r>
            <a:endParaRPr lang="lt-LT" sz="2000" dirty="0"/>
          </a:p>
          <a:p>
            <a:endParaRPr lang="lt-LT" sz="2000" dirty="0" smtClean="0"/>
          </a:p>
          <a:p>
            <a:endParaRPr lang="lt-L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12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98793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400" dirty="0" smtClean="0"/>
              <a:t>Programoje „Zipio draugai‟</a:t>
            </a:r>
            <a:r>
              <a:rPr lang="en-US" sz="2400" dirty="0" smtClean="0"/>
              <a:t> </a:t>
            </a:r>
            <a:r>
              <a:rPr lang="lt-LT" sz="2400" dirty="0" smtClean="0"/>
              <a:t>dalyvaujantys vaikai iš esmės mokomi to paties, kaip ir kitose panašiose programose</a:t>
            </a:r>
            <a:r>
              <a:rPr lang="lt-LT" sz="2800" dirty="0" smtClean="0"/>
              <a:t/>
            </a:r>
            <a:br>
              <a:rPr lang="lt-LT" sz="2800" dirty="0" smtClean="0"/>
            </a:br>
            <a:endParaRPr lang="en-GB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30293290"/>
              </p:ext>
            </p:extLst>
          </p:nvPr>
        </p:nvGraphicFramePr>
        <p:xfrm>
          <a:off x="0" y="1447800"/>
          <a:ext cx="9144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4996-D374-4FB2-AE60-F0BFF7046C9C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90629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800" dirty="0" smtClean="0"/>
              <a:t>Mokinių, kurie atsakė į pateiktus teiginius apie save </a:t>
            </a:r>
            <a:r>
              <a:rPr lang="lt-LT" sz="2800" b="1" i="1" dirty="0" smtClean="0">
                <a:solidFill>
                  <a:schemeClr val="accent1"/>
                </a:solidFill>
              </a:rPr>
              <a:t>Visiškai sutinku </a:t>
            </a:r>
            <a:r>
              <a:rPr lang="lt-LT" sz="2800" dirty="0" smtClean="0"/>
              <a:t>dalis (proc.)</a:t>
            </a:r>
            <a:br>
              <a:rPr lang="lt-LT" sz="2800" dirty="0" smtClean="0"/>
            </a:br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4996-D374-4FB2-AE60-F0BFF7046C9C}" type="slidenum">
              <a:rPr lang="en-GB" smtClean="0"/>
              <a:pPr/>
              <a:t>14</a:t>
            </a:fld>
            <a:endParaRPr lang="en-GB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37401602"/>
              </p:ext>
            </p:extLst>
          </p:nvPr>
        </p:nvGraphicFramePr>
        <p:xfrm>
          <a:off x="611560" y="1700808"/>
          <a:ext cx="8075414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88859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000" b="1" dirty="0" smtClean="0"/>
              <a:t>Kokie gebėjimai padeda mokiniams gerai jaustis mokykloje ir išvengti patyčių? </a:t>
            </a:r>
            <a:endParaRPr lang="lt-LT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t-LT" dirty="0" smtClean="0"/>
          </a:p>
          <a:p>
            <a:pPr marL="0" indent="0">
              <a:buNone/>
            </a:pPr>
            <a:r>
              <a:rPr lang="lt-LT" dirty="0" smtClean="0"/>
              <a:t>„</a:t>
            </a:r>
            <a:r>
              <a:rPr lang="lt-LT" sz="2000" dirty="0" smtClean="0"/>
              <a:t>Zipio draugų“ programoje  dalyvavusių vaikų „gebėjimų  penketukas“:</a:t>
            </a:r>
          </a:p>
          <a:p>
            <a:pPr marL="457200" indent="-457200">
              <a:buFont typeface="+mj-lt"/>
              <a:buAutoNum type="arabicPeriod"/>
            </a:pPr>
            <a:r>
              <a:rPr lang="lt-LT" sz="2000" dirty="0"/>
              <a:t>Tau patinka dirbti vienoje grupėje su klasės </a:t>
            </a:r>
            <a:r>
              <a:rPr lang="lt-LT" sz="2000" dirty="0" smtClean="0"/>
              <a:t>draugais</a:t>
            </a:r>
          </a:p>
          <a:p>
            <a:pPr marL="457200" indent="-457200">
              <a:buFont typeface="+mj-lt"/>
              <a:buAutoNum type="arabicPeriod"/>
            </a:pPr>
            <a:r>
              <a:rPr lang="lt-LT" sz="2000" dirty="0"/>
              <a:t>Tau sekasi įveikti vienatvę ir </a:t>
            </a:r>
            <a:r>
              <a:rPr lang="lt-LT" sz="2000" dirty="0" smtClean="0"/>
              <a:t>atstūmimą</a:t>
            </a:r>
          </a:p>
          <a:p>
            <a:pPr marL="457200" indent="-457200">
              <a:buFont typeface="+mj-lt"/>
              <a:buAutoNum type="arabicPeriod"/>
            </a:pPr>
            <a:r>
              <a:rPr lang="lt-LT" sz="2000" dirty="0"/>
              <a:t>Tu sugebi padėti kitiems įveikti bendravimo </a:t>
            </a:r>
            <a:r>
              <a:rPr lang="lt-LT" sz="2000" dirty="0" smtClean="0"/>
              <a:t>sunkumus</a:t>
            </a:r>
          </a:p>
          <a:p>
            <a:pPr marL="457200" indent="-457200">
              <a:buFont typeface="+mj-lt"/>
              <a:buAutoNum type="arabicPeriod"/>
            </a:pPr>
            <a:r>
              <a:rPr lang="lt-LT" sz="2000" dirty="0"/>
              <a:t>Tau sekasi rišliai pasakoti, sklandžiai reikšti savo </a:t>
            </a:r>
            <a:r>
              <a:rPr lang="lt-LT" sz="2000" dirty="0" smtClean="0"/>
              <a:t>mintis</a:t>
            </a:r>
          </a:p>
          <a:p>
            <a:pPr marL="457200" indent="-457200">
              <a:buFont typeface="+mj-lt"/>
              <a:buAutoNum type="arabicPeriod"/>
            </a:pPr>
            <a:r>
              <a:rPr lang="lt-LT" sz="2000" dirty="0"/>
              <a:t>Tu randi išeitį iš keblių situacijų</a:t>
            </a:r>
            <a:endParaRPr lang="lt-LT" sz="2000" dirty="0" smtClean="0"/>
          </a:p>
          <a:p>
            <a:pPr marL="457200" indent="-457200">
              <a:buFont typeface="+mj-lt"/>
              <a:buAutoNum type="arabicPeriod"/>
            </a:pPr>
            <a:endParaRPr lang="lt-LT" sz="2000" dirty="0"/>
          </a:p>
          <a:p>
            <a:r>
              <a:rPr lang="lt-LT" sz="2000" dirty="0" smtClean="0"/>
              <a:t>Koreliacija su </a:t>
            </a:r>
            <a:r>
              <a:rPr lang="lt-LT" sz="2000" i="1" dirty="0" smtClean="0"/>
              <a:t>geros savijautos mokykloje rodikliu –  </a:t>
            </a:r>
            <a:r>
              <a:rPr lang="lt-LT" sz="2000" dirty="0" smtClean="0"/>
              <a:t>0,46</a:t>
            </a:r>
          </a:p>
          <a:p>
            <a:r>
              <a:rPr lang="lt-LT" sz="2000" dirty="0" smtClean="0"/>
              <a:t>Koreliacija su </a:t>
            </a:r>
            <a:r>
              <a:rPr lang="lt-LT" sz="2000" i="1" dirty="0" smtClean="0"/>
              <a:t>patyčių pojūčio rodikliu</a:t>
            </a:r>
            <a:r>
              <a:rPr lang="lt-LT" sz="2000" dirty="0" smtClean="0"/>
              <a:t> –  -0,22</a:t>
            </a:r>
          </a:p>
          <a:p>
            <a:pPr lvl="0"/>
            <a:r>
              <a:rPr lang="lt-LT" sz="2000" dirty="0">
                <a:solidFill>
                  <a:prstClr val="black"/>
                </a:solidFill>
              </a:rPr>
              <a:t>Koreliacija su </a:t>
            </a:r>
            <a:r>
              <a:rPr lang="lt-LT" sz="2000" i="1" dirty="0" smtClean="0">
                <a:solidFill>
                  <a:prstClr val="black"/>
                </a:solidFill>
              </a:rPr>
              <a:t>pripažintu </a:t>
            </a:r>
            <a:r>
              <a:rPr lang="lt-LT" sz="2000" i="1" dirty="0">
                <a:solidFill>
                  <a:prstClr val="black"/>
                </a:solidFill>
              </a:rPr>
              <a:t>„Zipio draugų“ programos </a:t>
            </a:r>
            <a:r>
              <a:rPr lang="lt-LT" sz="2000" i="1" dirty="0" smtClean="0">
                <a:solidFill>
                  <a:prstClr val="black"/>
                </a:solidFill>
              </a:rPr>
              <a:t>naudingumu</a:t>
            </a:r>
            <a:r>
              <a:rPr lang="lt-LT" sz="2000" dirty="0" smtClean="0">
                <a:solidFill>
                  <a:prstClr val="black"/>
                </a:solidFill>
              </a:rPr>
              <a:t> – 0,22</a:t>
            </a:r>
            <a:endParaRPr lang="lt-LT" sz="2000" i="1" dirty="0">
              <a:solidFill>
                <a:prstClr val="black"/>
              </a:solidFill>
            </a:endParaRPr>
          </a:p>
          <a:p>
            <a:endParaRPr lang="lt-LT" i="1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279C-8321-4637-9C61-A2CB7BCBC5B9}" type="slidenum">
              <a:rPr lang="lt-LT" smtClean="0"/>
              <a:pPr/>
              <a:t>15</a:t>
            </a:fld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159167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000" b="1" dirty="0" smtClean="0"/>
              <a:t>Lietuvos ketvirtokų asmeninių savybių, susijusių su savijauta mokykloje ir bendravimo sunkumų „įveikimu“, skirtumų analizė</a:t>
            </a:r>
            <a:endParaRPr lang="lt-LT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t-LT" sz="1800" dirty="0" smtClean="0"/>
          </a:p>
          <a:p>
            <a:r>
              <a:rPr lang="lt-LT" sz="1800" dirty="0" smtClean="0"/>
              <a:t>Pagrindinės </a:t>
            </a:r>
            <a:r>
              <a:rPr lang="lt-LT" sz="1800" dirty="0"/>
              <a:t>skirtumų tarp mokinių </a:t>
            </a:r>
            <a:r>
              <a:rPr lang="lt-LT" sz="1800" dirty="0" smtClean="0"/>
              <a:t>socialinių emocinių gebėjimų komponentės:</a:t>
            </a:r>
          </a:p>
          <a:p>
            <a:endParaRPr lang="lt-LT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lt-LT" sz="1800" dirty="0" smtClean="0"/>
              <a:t>Gebėjimai draugiškai atsakingai bendrauti ir bendradarbiauti su bendraamžiais, jiems padėti</a:t>
            </a:r>
          </a:p>
          <a:p>
            <a:pPr marL="457200" indent="-457200">
              <a:buFont typeface="+mj-lt"/>
              <a:buAutoNum type="arabicPeriod"/>
            </a:pPr>
            <a:r>
              <a:rPr lang="lt-LT" sz="1800" dirty="0" smtClean="0"/>
              <a:t>Gebėjimai aktyviai domėtis naujovėmis ir dalyvauti</a:t>
            </a:r>
          </a:p>
          <a:p>
            <a:pPr marL="457200" indent="-457200">
              <a:buFont typeface="+mj-lt"/>
              <a:buAutoNum type="arabicPeriod"/>
            </a:pPr>
            <a:r>
              <a:rPr lang="lt-LT" sz="1800" dirty="0" smtClean="0"/>
              <a:t>Gebėjimai bendrauti su suaugusiaisiais ir įveikti vienatvę</a:t>
            </a:r>
          </a:p>
          <a:p>
            <a:pPr marL="457200" indent="-457200">
              <a:buFont typeface="+mj-lt"/>
              <a:buAutoNum type="arabicPeriod"/>
            </a:pPr>
            <a:r>
              <a:rPr lang="lt-LT" sz="1800" dirty="0" smtClean="0"/>
              <a:t>Nesugebėjimas įveikti savo pyktį</a:t>
            </a:r>
            <a:r>
              <a:rPr lang="lt-LT" sz="1800" dirty="0"/>
              <a:t>, </a:t>
            </a:r>
            <a:r>
              <a:rPr lang="lt-LT" sz="1800" dirty="0" smtClean="0"/>
              <a:t>susitaikyti ir susidoroti su patyčiomis</a:t>
            </a:r>
          </a:p>
          <a:p>
            <a:pPr marL="457200" indent="-457200"/>
            <a:endParaRPr lang="lt-LT" sz="1800" dirty="0" smtClean="0"/>
          </a:p>
          <a:p>
            <a:pPr marL="457200" indent="-457200"/>
            <a:r>
              <a:rPr lang="lt-LT" sz="1800" dirty="0" smtClean="0"/>
              <a:t>Regresinė analizė rodo, kad šie keturi faktoriai paaiškina apie </a:t>
            </a:r>
            <a:r>
              <a:rPr lang="lt-LT" sz="1800" b="1" dirty="0" smtClean="0"/>
              <a:t>37% </a:t>
            </a:r>
            <a:r>
              <a:rPr lang="lt-LT" sz="1800" dirty="0" smtClean="0"/>
              <a:t>Lietuvos ketvirtokų savijautos mokykloje įvairovės. Svarbiausi, šiuo požiūriu, pirmasis ir antrasis faktoriai. </a:t>
            </a:r>
          </a:p>
          <a:p>
            <a:pPr marL="457200" indent="-457200">
              <a:buFont typeface="+mj-lt"/>
              <a:buAutoNum type="arabicPeriod"/>
            </a:pPr>
            <a:endParaRPr lang="lt-LT" sz="1800" dirty="0"/>
          </a:p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279C-8321-4637-9C61-A2CB7BCBC5B9}" type="slidenum">
              <a:rPr lang="lt-LT" smtClean="0"/>
              <a:pPr/>
              <a:t>16</a:t>
            </a:fld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40830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98080" cy="634082"/>
          </a:xfrm>
        </p:spPr>
        <p:txBody>
          <a:bodyPr>
            <a:normAutofit/>
          </a:bodyPr>
          <a:lstStyle/>
          <a:p>
            <a:r>
              <a:rPr lang="lt-LT" sz="2800" dirty="0" smtClean="0"/>
              <a:t>Keletas svarbesnių tyrimo išvadų:</a:t>
            </a:r>
            <a:endParaRPr lang="en-GB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09881419"/>
              </p:ext>
            </p:extLst>
          </p:nvPr>
        </p:nvGraphicFramePr>
        <p:xfrm>
          <a:off x="755576" y="980728"/>
          <a:ext cx="8178112" cy="5699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4996-D374-4FB2-AE60-F0BFF7046C9C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25232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000" b="1" dirty="0"/>
              <a:t>Kokie iššūkiai iškyla naujame prevencinių programų įgyvendinimo etape? Kokių priemonių reikėtų imtis nacionaliniame lygmenyje?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lt-LT" sz="2000" dirty="0" smtClean="0"/>
          </a:p>
          <a:p>
            <a:r>
              <a:rPr lang="lt-LT" sz="2000" dirty="0" smtClean="0"/>
              <a:t>Reikia rimčiau žvelgti į mokyklos klimato vaidmenį, pradėti nuosekliai rūpintis ne tik patyčių prevencija, mokinių savijauta mokykloje, bet ir </a:t>
            </a:r>
            <a:r>
              <a:rPr lang="lt-LT" sz="2000" b="1" dirty="0" smtClean="0"/>
              <a:t>visu mokyklos klimatu</a:t>
            </a:r>
            <a:r>
              <a:rPr lang="lt-LT" sz="2000" dirty="0" smtClean="0"/>
              <a:t>, jos etosu. Mokykloje reikia gerinti ne tik mokinių, bet ir mokytojų, </a:t>
            </a:r>
            <a:r>
              <a:rPr lang="lt-LT" sz="2000" dirty="0"/>
              <a:t>ir </a:t>
            </a:r>
            <a:r>
              <a:rPr lang="lt-LT" sz="2000" dirty="0" smtClean="0"/>
              <a:t>vadovų tarpusavio santykius. </a:t>
            </a:r>
          </a:p>
          <a:p>
            <a:endParaRPr lang="lt-LT" sz="2000" dirty="0" smtClean="0"/>
          </a:p>
          <a:p>
            <a:r>
              <a:rPr lang="lt-LT" sz="2000" dirty="0" smtClean="0"/>
              <a:t>Reikia vykdyti sistemingus prevencinių programų ir kitų ugdymo priemonių, nukreiptų į mokyklos klimato gerinimą ir tinkamo etoso formavimą, </a:t>
            </a:r>
            <a:r>
              <a:rPr lang="lt-LT" sz="2000" b="1" dirty="0" smtClean="0"/>
              <a:t>kokybės užtikrinimo darbus</a:t>
            </a:r>
            <a:r>
              <a:rPr lang="lt-LT" sz="2000" dirty="0" smtClean="0"/>
              <a:t>. </a:t>
            </a:r>
          </a:p>
          <a:p>
            <a:pPr lvl="1"/>
            <a:r>
              <a:rPr lang="lt-LT" sz="1800" dirty="0" smtClean="0"/>
              <a:t>Vykdyti valstybės lygmens mokyklų </a:t>
            </a:r>
            <a:r>
              <a:rPr lang="lt-LT" sz="1800" b="1" dirty="0" smtClean="0"/>
              <a:t>klimato ir etoso stebėseną</a:t>
            </a:r>
            <a:r>
              <a:rPr lang="lt-LT" sz="1800" dirty="0"/>
              <a:t> </a:t>
            </a:r>
            <a:r>
              <a:rPr lang="lt-LT" sz="1800" dirty="0" smtClean="0"/>
              <a:t>(ir kartu vykdyti </a:t>
            </a:r>
            <a:r>
              <a:rPr lang="lt-LT" sz="1800" b="1" dirty="0" smtClean="0"/>
              <a:t>prevencinio darbo rezultatų stebėseną</a:t>
            </a:r>
            <a:r>
              <a:rPr lang="lt-LT" sz="1800" dirty="0" smtClean="0"/>
              <a:t>)</a:t>
            </a:r>
          </a:p>
          <a:p>
            <a:pPr lvl="1"/>
            <a:r>
              <a:rPr lang="lt-LT" sz="1800" dirty="0" smtClean="0"/>
              <a:t>Užtikrinti mokyklose vykdomų prevencinių programų </a:t>
            </a:r>
            <a:r>
              <a:rPr lang="lt-LT" sz="1800" b="1" dirty="0" smtClean="0"/>
              <a:t>tęstinumą ir palaikymą</a:t>
            </a:r>
            <a:r>
              <a:rPr lang="lt-LT" sz="1800" dirty="0" smtClean="0"/>
              <a:t>.</a:t>
            </a:r>
          </a:p>
          <a:p>
            <a:pPr lvl="1"/>
            <a:r>
              <a:rPr lang="lt-LT" sz="1800" dirty="0" smtClean="0"/>
              <a:t>Teisiškai ir finansiškai garantuoti, </a:t>
            </a:r>
            <a:r>
              <a:rPr lang="lt-LT" sz="1800" b="1" dirty="0" smtClean="0"/>
              <a:t>kad visi mokiniai turėtų galimybę </a:t>
            </a:r>
            <a:r>
              <a:rPr lang="lt-LT" sz="1800" dirty="0" smtClean="0"/>
              <a:t>ugdytis socialinius emocinius gebėjimus. </a:t>
            </a:r>
            <a:r>
              <a:rPr lang="lt-LT" sz="1800" dirty="0"/>
              <a:t>K</a:t>
            </a:r>
            <a:r>
              <a:rPr lang="lt-LT" sz="1800" dirty="0" smtClean="0"/>
              <a:t>okybiškam socialiniam </a:t>
            </a:r>
            <a:r>
              <a:rPr lang="lt-LT" sz="1800" dirty="0"/>
              <a:t>emociniam ugdymui </a:t>
            </a:r>
            <a:r>
              <a:rPr lang="lt-LT" sz="1800" dirty="0" smtClean="0"/>
              <a:t>rasti </a:t>
            </a:r>
            <a:r>
              <a:rPr lang="lt-LT" sz="1800" dirty="0"/>
              <a:t>„</a:t>
            </a:r>
            <a:r>
              <a:rPr lang="lt-LT" sz="1800" dirty="0" smtClean="0"/>
              <a:t>valandų“ mokyklos tvarkaraštyje. </a:t>
            </a:r>
          </a:p>
          <a:p>
            <a:pPr lvl="1"/>
            <a:r>
              <a:rPr lang="lt-LT" sz="1800" dirty="0"/>
              <a:t>Teisiškai ir finansiškai garantuoti, kad bendrojo lavinimo mokykloje </a:t>
            </a:r>
            <a:r>
              <a:rPr lang="lt-LT" sz="1800" dirty="0" smtClean="0"/>
              <a:t>mokinių socialiniai emociniai gebėjimai būtų ugdomi </a:t>
            </a:r>
            <a:r>
              <a:rPr lang="lt-LT" sz="1800" b="1" dirty="0" smtClean="0"/>
              <a:t>bent </a:t>
            </a:r>
            <a:r>
              <a:rPr lang="lt-LT" sz="1800" b="1" dirty="0"/>
              <a:t>keliais </a:t>
            </a:r>
            <a:r>
              <a:rPr lang="lt-LT" sz="1800" b="1" dirty="0" err="1" smtClean="0"/>
              <a:t>koncentrais</a:t>
            </a:r>
            <a:r>
              <a:rPr lang="lt-LT" sz="1800" dirty="0" smtClean="0"/>
              <a:t>.</a:t>
            </a:r>
            <a:endParaRPr lang="lt-LT" sz="1800" dirty="0"/>
          </a:p>
          <a:p>
            <a:endParaRPr lang="lt-L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18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6835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533400" y="2895600"/>
            <a:ext cx="8229600" cy="1143000"/>
          </a:xfrm>
        </p:spPr>
        <p:txBody>
          <a:bodyPr/>
          <a:lstStyle/>
          <a:p>
            <a:pPr algn="ctr"/>
            <a:r>
              <a:rPr lang="lt-LT" dirty="0" smtClean="0"/>
              <a:t>Ačiū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1730-01B5-4CFF-B145-89BB0A204218}" type="slidenum">
              <a:rPr lang="lt-LT" smtClean="0"/>
              <a:pPr/>
              <a:t>19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23896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 smtClean="0"/>
              <a:t>Aktualūs klausimai</a:t>
            </a:r>
            <a:endParaRPr lang="lt-L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lt-LT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lt-LT" sz="2000" dirty="0" smtClean="0"/>
              <a:t>Ar mūsų šaliai dar svarbūs emocinės aplinkos kūrimo mokyklose klausimai?</a:t>
            </a:r>
          </a:p>
          <a:p>
            <a:pPr marL="457200" indent="-457200">
              <a:buFont typeface="+mj-lt"/>
              <a:buAutoNum type="arabicPeriod"/>
            </a:pPr>
            <a:endParaRPr lang="lt-LT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lt-LT" sz="2000" dirty="0" smtClean="0"/>
              <a:t>Ar įvyko persilaužimas kuriant saugią emocinę aplinką mokykloje?</a:t>
            </a:r>
          </a:p>
          <a:p>
            <a:pPr marL="457200" indent="-457200">
              <a:buFont typeface="+mj-lt"/>
              <a:buAutoNum type="arabicPeriod"/>
            </a:pPr>
            <a:endParaRPr lang="lt-LT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lt-LT" sz="2000" dirty="0" smtClean="0"/>
              <a:t>Kas lemia prevencinių programų sėkmę?</a:t>
            </a:r>
          </a:p>
          <a:p>
            <a:pPr marL="457200" indent="-457200">
              <a:buFont typeface="+mj-lt"/>
              <a:buAutoNum type="arabicPeriod"/>
            </a:pPr>
            <a:endParaRPr lang="lt-LT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lt-LT" sz="2000" dirty="0" smtClean="0"/>
              <a:t>Kokie iššūkiai iškyla naujame prevencinių programų įgyvendinimo etape? Kokių priemonių reikėtų imtis nacionaliniame lygmenyje?</a:t>
            </a:r>
          </a:p>
          <a:p>
            <a:pPr marL="457200" indent="-457200">
              <a:buFont typeface="+mj-lt"/>
              <a:buAutoNum type="arabicPeriod"/>
            </a:pPr>
            <a:endParaRPr lang="lt-LT" dirty="0"/>
          </a:p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2</a:t>
            </a:fld>
            <a:endParaRPr lang="lt-L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 smtClean="0"/>
              <a:t>P.Gudynas</a:t>
            </a:r>
            <a:endParaRPr lang="lt-LT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219672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3600" dirty="0" smtClean="0"/>
              <a:t>Tarptautinis lyginamasis tyrimas HBSC</a:t>
            </a:r>
            <a:r>
              <a:rPr lang="lt-LT" sz="3600" dirty="0"/>
              <a:t/>
            </a:r>
            <a:br>
              <a:rPr lang="lt-LT" sz="3600" dirty="0"/>
            </a:br>
            <a:r>
              <a:rPr lang="lt-LT" sz="1800" dirty="0"/>
              <a:t> ,,MOKYKLINIO AMŽIAUS </a:t>
            </a:r>
            <a:r>
              <a:rPr lang="lt-LT" sz="1800" dirty="0" smtClean="0"/>
              <a:t>VAIKŲ GYVENSENA </a:t>
            </a:r>
            <a:r>
              <a:rPr lang="lt-LT" sz="1800" dirty="0"/>
              <a:t>IR SVEIKATA</a:t>
            </a:r>
            <a:r>
              <a:rPr lang="lt-LT" sz="1800" dirty="0" smtClean="0"/>
              <a:t>“  2009/2010, patyčių duomenys</a:t>
            </a:r>
            <a:r>
              <a:rPr lang="lt-LT" sz="1800" dirty="0"/>
              <a:t/>
            </a:r>
            <a:br>
              <a:rPr lang="lt-LT" sz="1800" dirty="0"/>
            </a:br>
            <a:r>
              <a:rPr lang="lt-LT" sz="1800" dirty="0" smtClean="0"/>
              <a:t/>
            </a:r>
            <a:br>
              <a:rPr lang="lt-LT" sz="1800" dirty="0" smtClean="0"/>
            </a:br>
            <a:endParaRPr lang="lt-LT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3</a:t>
            </a:fld>
            <a:endParaRPr lang="lt-LT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6" y="1158977"/>
            <a:ext cx="9036496" cy="5582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7636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3100" dirty="0">
                <a:solidFill>
                  <a:srgbClr val="3E3D2D"/>
                </a:solidFill>
              </a:rPr>
              <a:t>Tarptautinis lyginamasis tyrimas </a:t>
            </a:r>
            <a:r>
              <a:rPr lang="lt-LT" sz="3100" dirty="0" smtClean="0">
                <a:solidFill>
                  <a:srgbClr val="3E3D2D"/>
                </a:solidFill>
              </a:rPr>
              <a:t>HBSC</a:t>
            </a:r>
            <a:br>
              <a:rPr lang="lt-LT" sz="3100" dirty="0" smtClean="0">
                <a:solidFill>
                  <a:srgbClr val="3E3D2D"/>
                </a:solidFill>
              </a:rPr>
            </a:br>
            <a:r>
              <a:rPr lang="lt-LT" sz="2000" dirty="0" smtClean="0">
                <a:solidFill>
                  <a:srgbClr val="3E3D2D"/>
                </a:solidFill>
              </a:rPr>
              <a:t>Kitas pavyzdys – neaukštas </a:t>
            </a:r>
            <a:r>
              <a:rPr lang="lt-LT" sz="2000" dirty="0">
                <a:solidFill>
                  <a:srgbClr val="3E3D2D"/>
                </a:solidFill>
              </a:rPr>
              <a:t>L</a:t>
            </a:r>
            <a:r>
              <a:rPr lang="lt-LT" sz="2000" dirty="0" smtClean="0">
                <a:solidFill>
                  <a:srgbClr val="3E3D2D"/>
                </a:solidFill>
              </a:rPr>
              <a:t>ietuvos </a:t>
            </a:r>
            <a:r>
              <a:rPr lang="lt-LT" sz="2000" dirty="0">
                <a:solidFill>
                  <a:srgbClr val="3E3D2D"/>
                </a:solidFill>
              </a:rPr>
              <a:t>mokinių </a:t>
            </a:r>
            <a:r>
              <a:rPr lang="lt-LT" sz="2000" dirty="0" smtClean="0">
                <a:solidFill>
                  <a:srgbClr val="3E3D2D"/>
                </a:solidFill>
              </a:rPr>
              <a:t>„suvoktos sėkmės mokykloje“ rodiklis</a:t>
            </a:r>
            <a:br>
              <a:rPr lang="lt-LT" sz="2000" dirty="0" smtClean="0">
                <a:solidFill>
                  <a:srgbClr val="3E3D2D"/>
                </a:solidFill>
              </a:rPr>
            </a:br>
            <a:r>
              <a:rPr lang="lt-LT" sz="1100" dirty="0" smtClean="0">
                <a:solidFill>
                  <a:srgbClr val="3E3D2D"/>
                </a:solidFill>
              </a:rPr>
              <a:t> </a:t>
            </a:r>
            <a:r>
              <a:rPr lang="lt-LT" sz="2200" dirty="0" smtClean="0">
                <a:solidFill>
                  <a:srgbClr val="3E3D2D"/>
                </a:solidFill>
              </a:rPr>
              <a:t/>
            </a:r>
            <a:br>
              <a:rPr lang="lt-LT" sz="2200" dirty="0" smtClean="0">
                <a:solidFill>
                  <a:srgbClr val="3E3D2D"/>
                </a:solidFill>
              </a:rPr>
            </a:br>
            <a:r>
              <a:rPr lang="lt-LT" sz="2200" dirty="0">
                <a:solidFill>
                  <a:srgbClr val="3E3D2D"/>
                </a:solidFill>
              </a:rPr>
              <a:t/>
            </a:r>
            <a:br>
              <a:rPr lang="lt-LT" sz="2200" dirty="0">
                <a:solidFill>
                  <a:srgbClr val="3E3D2D"/>
                </a:solidFill>
              </a:rPr>
            </a:br>
            <a:endParaRPr lang="lt-LT" sz="2200" dirty="0">
              <a:solidFill>
                <a:srgbClr val="3E3D2D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4</a:t>
            </a:fld>
            <a:endParaRPr lang="lt-LT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432" y="1052737"/>
            <a:ext cx="8852056" cy="2664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432" y="3813561"/>
            <a:ext cx="8852056" cy="2999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0803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876800"/>
          </a:xfrm>
        </p:spPr>
        <p:txBody>
          <a:bodyPr/>
          <a:lstStyle/>
          <a:p>
            <a:endParaRPr lang="lt-LT" dirty="0" smtClean="0"/>
          </a:p>
          <a:p>
            <a:endParaRPr lang="lt-LT" dirty="0"/>
          </a:p>
          <a:p>
            <a:endParaRPr lang="lt-LT" dirty="0" smtClean="0"/>
          </a:p>
          <a:p>
            <a:endParaRPr lang="lt-LT" dirty="0"/>
          </a:p>
          <a:p>
            <a:pPr marL="0" indent="0">
              <a:buNone/>
            </a:pPr>
            <a:r>
              <a:rPr lang="lt-LT" dirty="0" smtClean="0"/>
              <a:t>Ar </a:t>
            </a:r>
            <a:r>
              <a:rPr lang="lt-LT" dirty="0"/>
              <a:t>įvyko persilaužimas kuriant saugią emocinę aplinką mokykloje?</a:t>
            </a:r>
          </a:p>
          <a:p>
            <a:endParaRPr lang="lt-L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35441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 smtClean="0"/>
              <a:t>Visuomenės nuomonės apklausa </a:t>
            </a:r>
            <a:endParaRPr lang="lt-L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lt-LT" dirty="0" smtClean="0"/>
              <a:t>Apklausą užsakė VšĮ „Vaiko labui“.  Atliko – Visuomenės nuomonės ir rinkos tyrimų centras „Vilmorus“</a:t>
            </a:r>
          </a:p>
          <a:p>
            <a:pPr marL="0" indent="0">
              <a:buNone/>
            </a:pPr>
            <a:endParaRPr lang="lt-LT" dirty="0" smtClean="0"/>
          </a:p>
          <a:p>
            <a:pPr marL="457200" indent="-457200">
              <a:buFont typeface="+mj-lt"/>
              <a:buAutoNum type="arabicPeriod"/>
            </a:pPr>
            <a:r>
              <a:rPr lang="lt-LT" dirty="0" smtClean="0"/>
              <a:t>Kas </a:t>
            </a:r>
            <a:r>
              <a:rPr lang="lt-LT" dirty="0"/>
              <a:t>pradinių klasių mokiniui svarbiau kasdieniame gyvenime</a:t>
            </a:r>
            <a:r>
              <a:rPr lang="lt-LT" dirty="0" smtClean="0"/>
              <a:t>?</a:t>
            </a:r>
          </a:p>
          <a:p>
            <a:pPr lvl="1"/>
            <a:endParaRPr lang="lt-LT" dirty="0" smtClean="0"/>
          </a:p>
          <a:p>
            <a:pPr lvl="1"/>
            <a:r>
              <a:rPr lang="lt-LT" dirty="0" smtClean="0"/>
              <a:t>Gebėjimas </a:t>
            </a:r>
            <a:r>
              <a:rPr lang="lt-LT" dirty="0"/>
              <a:t>įveikti emocinius ir kitus </a:t>
            </a:r>
            <a:r>
              <a:rPr lang="lt-LT" dirty="0" smtClean="0"/>
              <a:t>sunkumus</a:t>
            </a:r>
          </a:p>
          <a:p>
            <a:pPr lvl="1"/>
            <a:r>
              <a:rPr lang="lt-LT" dirty="0"/>
              <a:t>Mokėjimas skaityti, rašyti ir </a:t>
            </a:r>
            <a:r>
              <a:rPr lang="lt-LT" dirty="0" smtClean="0"/>
              <a:t>skaičiuoti</a:t>
            </a:r>
          </a:p>
          <a:p>
            <a:pPr lvl="1"/>
            <a:r>
              <a:rPr lang="lt-LT" dirty="0"/>
              <a:t>Sunku </a:t>
            </a:r>
            <a:r>
              <a:rPr lang="lt-LT" dirty="0" smtClean="0"/>
              <a:t>pasakyti</a:t>
            </a:r>
          </a:p>
          <a:p>
            <a:pPr lvl="1"/>
            <a:endParaRPr lang="lt-LT" dirty="0" smtClean="0"/>
          </a:p>
          <a:p>
            <a:pPr marL="457200" indent="-457200">
              <a:buFont typeface="+mj-lt"/>
              <a:buAutoNum type="arabicPeriod"/>
            </a:pPr>
            <a:r>
              <a:rPr lang="lt-LT" dirty="0" smtClean="0"/>
              <a:t>Ką manote apie prevencinių programų, skirtų mokytis įveikti emocines ir elgesio problemas, vykdymą mokykloje?</a:t>
            </a:r>
          </a:p>
          <a:p>
            <a:pPr lvl="1"/>
            <a:endParaRPr lang="lt-LT" sz="2100" dirty="0" smtClean="0"/>
          </a:p>
          <a:p>
            <a:pPr lvl="1"/>
            <a:r>
              <a:rPr lang="lt-LT" sz="2100" dirty="0" smtClean="0"/>
              <a:t>Programos </a:t>
            </a:r>
            <a:r>
              <a:rPr lang="lt-LT" sz="2100" dirty="0"/>
              <a:t>labai naudingos mokiniams</a:t>
            </a:r>
          </a:p>
          <a:p>
            <a:pPr lvl="1"/>
            <a:r>
              <a:rPr lang="pt-BR" sz="2100" dirty="0"/>
              <a:t>Programos greičiau naudingos nei nenaudingos mokiniams</a:t>
            </a:r>
            <a:endParaRPr lang="lt-LT" sz="2100" dirty="0"/>
          </a:p>
          <a:p>
            <a:pPr lvl="1"/>
            <a:r>
              <a:rPr lang="pt-BR" sz="2100" dirty="0"/>
              <a:t>Programos greičiau nenaudingos nei naudingos mokiniams</a:t>
            </a:r>
            <a:endParaRPr lang="lt-LT" sz="2100" dirty="0"/>
          </a:p>
          <a:p>
            <a:pPr lvl="1"/>
            <a:r>
              <a:rPr lang="fi-FI" sz="2100" dirty="0"/>
              <a:t>Tai tik laiko ir pinigų švaistymas</a:t>
            </a:r>
            <a:endParaRPr lang="lt-LT" sz="2100" dirty="0"/>
          </a:p>
          <a:p>
            <a:pPr lvl="1"/>
            <a:r>
              <a:rPr lang="lt-LT" sz="2100" dirty="0"/>
              <a:t>Sunku pasakyti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75261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3200" dirty="0">
                <a:solidFill>
                  <a:srgbClr val="3E3D2D"/>
                </a:solidFill>
              </a:rPr>
              <a:t>Kas pradinių klasių mokiniui svarbiau kasdieniame gyvenime? </a:t>
            </a:r>
            <a:endParaRPr lang="lt-L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>
              <a:buClr>
                <a:srgbClr val="94C600"/>
              </a:buClr>
            </a:pPr>
            <a:endParaRPr lang="lt-LT" dirty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</a:pPr>
            <a:r>
              <a:rPr lang="lt-LT" sz="1800" dirty="0" smtClean="0">
                <a:solidFill>
                  <a:prstClr val="black"/>
                </a:solidFill>
              </a:rPr>
              <a:t>Lyginant atsakymus pagal respondentų socialines demografines charakteristikas nustatyta, </a:t>
            </a:r>
            <a:r>
              <a:rPr lang="lt-LT" sz="1800" dirty="0">
                <a:solidFill>
                  <a:prstClr val="black"/>
                </a:solidFill>
              </a:rPr>
              <a:t>kad gebėjimus įveikti emocines ir elgesio problemas labiau vertina moterys, miestiečiai, jaunesni, geriau išsilavinę, geriau uždirbantys asmenys</a:t>
            </a:r>
          </a:p>
          <a:p>
            <a:endParaRPr lang="lt-LT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7</a:t>
            </a:fld>
            <a:endParaRPr lang="lt-LT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852" y="1772816"/>
            <a:ext cx="4117386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2329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700" dirty="0"/>
              <a:t>Ką manote apie prevencinių programų, skirtų mokytis įveikti emocines ir elgesio problemas, vykdymą mokykloje</a:t>
            </a:r>
            <a:r>
              <a:rPr lang="lt-LT" sz="2700" dirty="0" smtClean="0"/>
              <a:t>?</a:t>
            </a:r>
            <a:endParaRPr lang="lt-LT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lt-LT" sz="2000" dirty="0" smtClean="0"/>
          </a:p>
          <a:p>
            <a:pPr lvl="0">
              <a:buClr>
                <a:srgbClr val="94C600"/>
              </a:buClr>
            </a:pPr>
            <a:r>
              <a:rPr lang="lt-LT" sz="1800" dirty="0">
                <a:solidFill>
                  <a:prstClr val="black"/>
                </a:solidFill>
              </a:rPr>
              <a:t>Lyginant atsakymus pagal respondentų socialines demografines charakteristikas nustatyta, </a:t>
            </a:r>
            <a:r>
              <a:rPr lang="lt-LT" sz="1800" dirty="0" smtClean="0">
                <a:solidFill>
                  <a:prstClr val="black"/>
                </a:solidFill>
              </a:rPr>
              <a:t>kad prevencines programas, skirtas </a:t>
            </a:r>
            <a:r>
              <a:rPr lang="lt-LT" sz="1800" dirty="0">
                <a:solidFill>
                  <a:prstClr val="black"/>
                </a:solidFill>
              </a:rPr>
              <a:t>įveikti emocines ir elgesio </a:t>
            </a:r>
            <a:r>
              <a:rPr lang="lt-LT" sz="1800" dirty="0" smtClean="0">
                <a:solidFill>
                  <a:prstClr val="black"/>
                </a:solidFill>
              </a:rPr>
              <a:t>problemas, taip pat labiau </a:t>
            </a:r>
            <a:r>
              <a:rPr lang="lt-LT" sz="1800" dirty="0">
                <a:solidFill>
                  <a:prstClr val="black"/>
                </a:solidFill>
              </a:rPr>
              <a:t>vertina moterys, miestiečiai, </a:t>
            </a:r>
            <a:r>
              <a:rPr lang="lt-LT" sz="1800" dirty="0" smtClean="0">
                <a:solidFill>
                  <a:prstClr val="black"/>
                </a:solidFill>
              </a:rPr>
              <a:t>jaunesni, </a:t>
            </a:r>
            <a:r>
              <a:rPr lang="lt-LT" sz="1800" dirty="0">
                <a:solidFill>
                  <a:prstClr val="black"/>
                </a:solidFill>
              </a:rPr>
              <a:t>geriau </a:t>
            </a:r>
            <a:r>
              <a:rPr lang="lt-LT" sz="1800" dirty="0" smtClean="0">
                <a:solidFill>
                  <a:prstClr val="black"/>
                </a:solidFill>
              </a:rPr>
              <a:t>išsilavinę asmenys.</a:t>
            </a:r>
          </a:p>
          <a:p>
            <a:pPr lvl="0">
              <a:buClr>
                <a:srgbClr val="94C600"/>
              </a:buClr>
            </a:pPr>
            <a:endParaRPr lang="lt-LT" sz="1800" dirty="0" smtClean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</a:pPr>
            <a:r>
              <a:rPr lang="lt-LT" sz="1800" dirty="0" smtClean="0">
                <a:solidFill>
                  <a:prstClr val="black"/>
                </a:solidFill>
              </a:rPr>
              <a:t>Lyginant pagal visuomenės grupes prevencines programas labiausiai vertina mokiniai ir studentai.</a:t>
            </a:r>
            <a:endParaRPr lang="lt-LT" sz="1800" dirty="0">
              <a:solidFill>
                <a:prstClr val="black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8</a:t>
            </a:fld>
            <a:endParaRPr lang="lt-LT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4227949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1982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lt-LT" sz="3600" dirty="0" smtClean="0"/>
              <a:t>Prevencinių programų aprėptis</a:t>
            </a:r>
            <a:endParaRPr lang="lt-L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7525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lt-LT" sz="1800" dirty="0" smtClean="0"/>
              <a:t>Ankstyvosios prevencijos programoje </a:t>
            </a:r>
            <a:r>
              <a:rPr lang="lt-LT" sz="1800" b="1" dirty="0" smtClean="0"/>
              <a:t>„Zipio draugai“ </a:t>
            </a:r>
            <a:r>
              <a:rPr lang="lt-LT" sz="1800" dirty="0" smtClean="0"/>
              <a:t>2010-2011 m.m.  </a:t>
            </a:r>
            <a:r>
              <a:rPr lang="lt-LT" sz="1800" dirty="0"/>
              <a:t>dalyvavo 13251 vaikų, 772 pedagogai ir 446 ugdymo </a:t>
            </a:r>
            <a:r>
              <a:rPr lang="lt-LT" sz="1800" dirty="0" smtClean="0"/>
              <a:t>įstaigos. Per 12 metų šioje programoje dalyvavo daugiau kaip 100000 vaikų.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lt-LT" sz="1800" b="1" dirty="0" smtClean="0"/>
              <a:t>„</a:t>
            </a:r>
            <a:r>
              <a:rPr lang="lt-LT" sz="1800" b="1" dirty="0"/>
              <a:t>Olweus“ </a:t>
            </a:r>
            <a:r>
              <a:rPr lang="lt-LT" sz="1800" dirty="0"/>
              <a:t>patyčių prevencijos programą 2011 m. diegė 122 mokyklos turinčios 34280 mokinių.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lt-LT" sz="1800" dirty="0" smtClean="0"/>
              <a:t> </a:t>
            </a:r>
            <a:r>
              <a:rPr lang="lt-LT" sz="1800" b="1" dirty="0" smtClean="0"/>
              <a:t>„</a:t>
            </a:r>
            <a:r>
              <a:rPr lang="lt-LT" sz="1800" b="1" dirty="0"/>
              <a:t>Second Step“ </a:t>
            </a:r>
            <a:r>
              <a:rPr lang="lt-LT" sz="1800" dirty="0"/>
              <a:t>programoje 2009-2010 m.m. apmokyti  164 mokytojai iš 75 ugdymo įstaigų, o 2010-2011 </a:t>
            </a:r>
            <a:r>
              <a:rPr lang="lt-LT" sz="1800" dirty="0" err="1"/>
              <a:t>m.m</a:t>
            </a:r>
            <a:r>
              <a:rPr lang="lt-LT" sz="1800" dirty="0"/>
              <a:t>. apmokyti  245 mokytojai iš 113 ugdymo įstaigų.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lt-LT" sz="1800" dirty="0" smtClean="0"/>
              <a:t>2012 </a:t>
            </a:r>
            <a:r>
              <a:rPr lang="lt-LT" sz="1800" dirty="0"/>
              <a:t>m. kovo 19-25 dienomis 3-ią kartą vyko </a:t>
            </a:r>
            <a:r>
              <a:rPr lang="lt-LT" sz="1800" b="1" dirty="0"/>
              <a:t>„Savaitė BE PATYČIŲ"</a:t>
            </a:r>
            <a:r>
              <a:rPr lang="lt-LT" sz="1800" dirty="0"/>
              <a:t>. Iniciatyva suvienijo daugiau nei 1000-į Lietuvos bei užsienio lietuvių mokyklų.</a:t>
            </a:r>
          </a:p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lt-LT" sz="1800" dirty="0" smtClean="0"/>
              <a:t>IŠVADA</a:t>
            </a:r>
            <a:r>
              <a:rPr lang="lt-LT" sz="1800" dirty="0"/>
              <a:t>: Ankstyvosios prevencijos ir kitose programose yra dalyvavęs ne mažiau kaip </a:t>
            </a:r>
            <a:r>
              <a:rPr lang="lt-LT" sz="1800" b="1" dirty="0" smtClean="0"/>
              <a:t>kas </a:t>
            </a:r>
            <a:r>
              <a:rPr lang="lt-LT" sz="1800" b="1" dirty="0"/>
              <a:t>ketvirtas </a:t>
            </a:r>
            <a:r>
              <a:rPr lang="lt-LT" sz="1800" dirty="0"/>
              <a:t>Lietuvos mokinys.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smtClean="0"/>
              <a:t>2012-12-10</a:t>
            </a:r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smtClean="0"/>
              <a:t>P.Gudynas</a:t>
            </a: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FEB2-770F-4448-B30C-32DA9E10272C}" type="slidenum">
              <a:rPr lang="lt-LT" smtClean="0"/>
              <a:pPr/>
              <a:t>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65120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2215</TotalTime>
  <Words>1140</Words>
  <Application>Microsoft Office PowerPoint</Application>
  <PresentationFormat>On-screen Show (4:3)</PresentationFormat>
  <Paragraphs>172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Clarity</vt:lpstr>
      <vt:lpstr>Prevencinių programų situacijos LIETUVOJE analizė ir naujas etapas jas įgyvendinant</vt:lpstr>
      <vt:lpstr>Aktualūs klausimai</vt:lpstr>
      <vt:lpstr>Tarptautinis lyginamasis tyrimas HBSC  ,,MOKYKLINIO AMŽIAUS VAIKŲ GYVENSENA IR SVEIKATA“  2009/2010, patyčių duomenys  </vt:lpstr>
      <vt:lpstr>Tarptautinis lyginamasis tyrimas HBSC Kitas pavyzdys – neaukštas Lietuvos mokinių „suvoktos sėkmės mokykloje“ rodiklis    </vt:lpstr>
      <vt:lpstr>Slide 5</vt:lpstr>
      <vt:lpstr>Visuomenės nuomonės apklausa </vt:lpstr>
      <vt:lpstr>Kas pradinių klasių mokiniui svarbiau kasdieniame gyvenime? </vt:lpstr>
      <vt:lpstr>Ką manote apie prevencinių programų, skirtų mokytis įveikti emocines ir elgesio problemas, vykdymą mokykloje?</vt:lpstr>
      <vt:lpstr>Prevencinių programų aprėptis</vt:lpstr>
      <vt:lpstr>Įvyko persilaužimas kuriant saugią emocinę aplinką mokykloje (Maloney 16% inovacijų taisyklė)</vt:lpstr>
      <vt:lpstr>Slide 11</vt:lpstr>
      <vt:lpstr>Vykdant NMPT atliktas prevencinės programos „Zipio draugai“ ilgalaikio poveikio tyrimas </vt:lpstr>
      <vt:lpstr>Programoje „Zipio draugai‟ dalyvaujantys vaikai iš esmės mokomi to paties, kaip ir kitose panašiose programose </vt:lpstr>
      <vt:lpstr>Mokinių, kurie atsakė į pateiktus teiginius apie save Visiškai sutinku dalis (proc.) </vt:lpstr>
      <vt:lpstr>Kokie gebėjimai padeda mokiniams gerai jaustis mokykloje ir išvengti patyčių? </vt:lpstr>
      <vt:lpstr>Lietuvos ketvirtokų asmeninių savybių, susijusių su savijauta mokykloje ir bendravimo sunkumų „įveikimu“, skirtumų analizė</vt:lpstr>
      <vt:lpstr>Keletas svarbesnių tyrimo išvadų:</vt:lpstr>
      <vt:lpstr>Kokie iššūkiai iškyla naujame prevencinių programų įgyvendinimo etape? Kokių priemonių reikėtų imtis nacionaliniame lygmenyje?</vt:lpstr>
      <vt:lpstr>Ačiū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Pilietinis ugdymas Lietuvoje:   ką atskleidžia 2009 m. ICCS tarptautinio tyrimo rezultatai</dc:title>
  <dc:creator>Pranas Gudynas</dc:creator>
  <cp:lastModifiedBy>Aurelija</cp:lastModifiedBy>
  <cp:revision>148</cp:revision>
  <cp:lastPrinted>2012-11-23T09:02:53Z</cp:lastPrinted>
  <dcterms:created xsi:type="dcterms:W3CDTF">2012-10-08T09:59:03Z</dcterms:created>
  <dcterms:modified xsi:type="dcterms:W3CDTF">2012-12-03T07:16:58Z</dcterms:modified>
</cp:coreProperties>
</file>