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371" r:id="rId3"/>
    <p:sldId id="355" r:id="rId4"/>
    <p:sldId id="366" r:id="rId5"/>
    <p:sldId id="356" r:id="rId6"/>
    <p:sldId id="354" r:id="rId7"/>
    <p:sldId id="363" r:id="rId8"/>
    <p:sldId id="364" r:id="rId9"/>
    <p:sldId id="365" r:id="rId10"/>
    <p:sldId id="357" r:id="rId11"/>
    <p:sldId id="370" r:id="rId12"/>
    <p:sldId id="359" r:id="rId13"/>
    <p:sldId id="369" r:id="rId14"/>
    <p:sldId id="367" r:id="rId15"/>
    <p:sldId id="368" r:id="rId16"/>
    <p:sldId id="360" r:id="rId17"/>
    <p:sldId id="361" r:id="rId18"/>
    <p:sldId id="362" r:id="rId1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FFFF"/>
    <a:srgbClr val="7C52B4"/>
    <a:srgbClr val="9CA9CE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110" d="100"/>
          <a:sy n="110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A7F8A-DE2D-41C2-96C6-4AE890BC8FFF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7CC54-94CA-4AF2-AA77-05B23E85F337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5CFC8D-F938-483D-B6DA-95BF67D38987}" type="slidenum">
              <a:rPr lang="lt-LT"/>
              <a:pPr/>
              <a:t>1</a:t>
            </a:fld>
            <a:endParaRPr lang="lt-LT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14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15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16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17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18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2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3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5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6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10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11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12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AEE25-53A9-460F-8258-D6F77F1BD0AC}" type="slidenum">
              <a:rPr lang="en-GB"/>
              <a:pPr/>
              <a:t>13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C1403-EA8F-47DA-92CA-4D2B20E26178}" type="datetimeFigureOut">
              <a:rPr lang="lt-LT" smtClean="0"/>
              <a:pPr/>
              <a:t>2013.11.27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0AC7A-4C27-4A00-BB8E-45F3DE68CD2C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4429131"/>
            <a:ext cx="9144000" cy="223995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t-LT" sz="3600" b="1" dirty="0" smtClean="0">
                <a:solidFill>
                  <a:srgbClr val="CC0000"/>
                </a:solidFill>
              </a:rPr>
              <a:t>Vaikų sunkumų įveikimo strategijos</a:t>
            </a:r>
            <a:endParaRPr lang="lt-LT" sz="3600" b="1" dirty="0" smtClean="0">
              <a:solidFill>
                <a:srgbClr val="CC0000"/>
              </a:solidFill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28596" y="1622155"/>
            <a:ext cx="3143272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lt-LT" sz="3600" b="1" dirty="0" smtClean="0">
                <a:solidFill>
                  <a:srgbClr val="800080"/>
                </a:solidFill>
              </a:rPr>
              <a:t>Konsultantų padėjėjų seminaras</a:t>
            </a:r>
            <a:r>
              <a:rPr lang="en-US" sz="3600" b="1" dirty="0" smtClean="0">
                <a:solidFill>
                  <a:srgbClr val="800080"/>
                </a:solidFill>
              </a:rPr>
              <a:t> </a:t>
            </a:r>
            <a:r>
              <a:rPr lang="lt-LT" sz="3600" dirty="0" smtClean="0">
                <a:solidFill>
                  <a:srgbClr val="800080"/>
                </a:solidFill>
              </a:rPr>
              <a:t>  </a:t>
            </a:r>
            <a:endParaRPr lang="lt-LT" sz="3600" dirty="0">
              <a:solidFill>
                <a:srgbClr val="800080"/>
              </a:solidFill>
            </a:endParaRPr>
          </a:p>
        </p:txBody>
      </p:sp>
      <p:pic>
        <p:nvPicPr>
          <p:cNvPr id="6" name="Picture 2" descr="DSC03002maz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57166"/>
            <a:ext cx="461306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b="1" dirty="0" smtClean="0">
                <a:sym typeface="Wingdings 2"/>
              </a:rPr>
              <a:t>Priešmokyklinio amžiaus vaikai ir pirmų-antrų klasių mokiniai taiko tokias sunkumų įveikimo strategijas. </a:t>
            </a:r>
          </a:p>
          <a:p>
            <a:pPr>
              <a:buNone/>
            </a:pPr>
            <a:r>
              <a:rPr lang="lt-LT" sz="2800" b="1" dirty="0" smtClean="0">
                <a:solidFill>
                  <a:srgbClr val="7030A0"/>
                </a:solidFill>
                <a:sym typeface="Wingdings 2"/>
              </a:rPr>
              <a:t>I. ĮVEIKIMO ELGESIU ARBA TIESIOGINIO PROBLEMŲ SPRENDIMO STRATEGIJA</a:t>
            </a:r>
            <a:endParaRPr lang="lt-LT" sz="2800" b="1" dirty="0" smtClean="0">
              <a:solidFill>
                <a:srgbClr val="7030A0"/>
              </a:solidFill>
              <a:sym typeface="Wingdings 2"/>
            </a:endParaRPr>
          </a:p>
          <a:p>
            <a:pPr>
              <a:buFont typeface="Wingdings 2"/>
              <a:buChar char="1"/>
            </a:pPr>
            <a:r>
              <a:rPr lang="lt-LT" sz="2800" b="1" dirty="0" smtClean="0"/>
              <a:t>Į problemos sprendimą </a:t>
            </a:r>
            <a:r>
              <a:rPr lang="lt-LT" sz="2800" b="1" dirty="0" smtClean="0"/>
              <a:t>orientuotas sunkumų įveikimas</a:t>
            </a:r>
            <a:endParaRPr lang="lt-LT" sz="2800" dirty="0" smtClean="0"/>
          </a:p>
          <a:p>
            <a:r>
              <a:rPr lang="lt-LT" sz="2800" dirty="0" smtClean="0"/>
              <a:t>Tiesioginis </a:t>
            </a:r>
            <a:r>
              <a:rPr lang="lt-LT" sz="2800" dirty="0" smtClean="0"/>
              <a:t>problemos sprendimas - pastangos pagerinti, pakeisti probleminę situaciją</a:t>
            </a:r>
            <a:r>
              <a:rPr lang="lt-LT" sz="2800" dirty="0" smtClean="0"/>
              <a:t>.</a:t>
            </a:r>
          </a:p>
          <a:p>
            <a:r>
              <a:rPr lang="lt-LT" sz="2800" dirty="0" smtClean="0"/>
              <a:t>Atsiprašymas.</a:t>
            </a:r>
          </a:p>
          <a:p>
            <a:r>
              <a:rPr lang="lt-LT" sz="2800" dirty="0" smtClean="0"/>
              <a:t>Pasakymas kaip jautiesi ir konfliktinės situacijos išsiaiškinimas.</a:t>
            </a:r>
          </a:p>
          <a:p>
            <a:r>
              <a:rPr lang="lt-LT" sz="2800" dirty="0" smtClean="0"/>
              <a:t>Savo nuomonės argumentavimas ir kitos nuomonės išklausymas, ieškant geriausios išeities.</a:t>
            </a:r>
            <a:endParaRPr lang="lt-L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Pagalbos ieškojimo strategijos</a:t>
            </a:r>
            <a:endParaRPr lang="lt-LT" sz="2800" dirty="0" smtClean="0"/>
          </a:p>
          <a:p>
            <a:pPr lvl="0"/>
            <a:r>
              <a:rPr lang="lt-LT" sz="2800" dirty="0" smtClean="0"/>
              <a:t>Pagalbos, padedančios išspręsti problemą, ieškojimas - prašoma, kad kiti padėtų rasti tinkamus būdus problemai išspręsti, kad tarpininkautų, sprendžiant problemą.</a:t>
            </a:r>
          </a:p>
          <a:p>
            <a:pPr lvl="0"/>
            <a:r>
              <a:rPr lang="lt-LT" sz="2800" dirty="0" smtClean="0"/>
              <a:t>Pagalbos teikimas kitiems – stengiamasi pastebėti, kada kitam reikia pagalbos, jam padėti arba tarpininkauti sprendžiant kilusias problemas.</a:t>
            </a:r>
            <a:endParaRPr lang="lt-L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lt-LT" sz="2800" b="1" dirty="0" smtClean="0">
                <a:solidFill>
                  <a:srgbClr val="7030A0"/>
                </a:solidFill>
                <a:sym typeface="Wingdings 2"/>
              </a:rPr>
              <a:t>II. EMOCINIO SUNKUMŲ ĮVEIKIMO STRATEGIJOS</a:t>
            </a:r>
          </a:p>
          <a:p>
            <a:pPr>
              <a:buNone/>
            </a:pPr>
            <a:endParaRPr lang="lt-LT" sz="900" b="1" dirty="0" smtClean="0">
              <a:sym typeface="Wingdings 2"/>
            </a:endParaRPr>
          </a:p>
          <a:p>
            <a:pPr>
              <a:buFont typeface="Wingdings 2"/>
              <a:buChar char="1"/>
            </a:pPr>
            <a:r>
              <a:rPr lang="lt-LT" sz="2800" b="1" dirty="0" smtClean="0">
                <a:sym typeface="Wingdings 2"/>
              </a:rPr>
              <a:t>Žaidimas, fantazavimas, </a:t>
            </a:r>
            <a:r>
              <a:rPr lang="lt-LT" sz="2800" b="1" dirty="0" err="1" smtClean="0">
                <a:sym typeface="Wingdings 2"/>
              </a:rPr>
              <a:t>veikimasišreiškiant</a:t>
            </a:r>
            <a:r>
              <a:rPr lang="lt-LT" sz="2800" b="1" dirty="0" smtClean="0">
                <a:sym typeface="Wingdings 2"/>
              </a:rPr>
              <a:t> susikaupusias emocijas. </a:t>
            </a:r>
          </a:p>
          <a:p>
            <a:r>
              <a:rPr lang="lt-LT" sz="2800" dirty="0" smtClean="0">
                <a:sym typeface="Wingdings 2"/>
              </a:rPr>
              <a:t>Sunkių situacijų modeliavimas ir sprendimas žaidžiant.</a:t>
            </a:r>
          </a:p>
          <a:p>
            <a:r>
              <a:rPr lang="lt-LT" sz="2800" dirty="0" smtClean="0">
                <a:sym typeface="Wingdings 2"/>
              </a:rPr>
              <a:t>Piešimas, išreiškiant sunkias emocijas.</a:t>
            </a:r>
          </a:p>
          <a:p>
            <a:r>
              <a:rPr lang="lt-LT" sz="2800" dirty="0" smtClean="0">
                <a:sym typeface="Wingdings 2"/>
              </a:rPr>
              <a:t>Fizinis išsikrovimas – palakstant, padūkstant.</a:t>
            </a:r>
          </a:p>
          <a:p>
            <a:pPr>
              <a:buNone/>
            </a:pPr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Emocinės paramos ieškojimas </a:t>
            </a:r>
            <a:endParaRPr lang="lt-LT" sz="2800" dirty="0" smtClean="0"/>
          </a:p>
          <a:p>
            <a:pPr lvl="0"/>
            <a:r>
              <a:rPr lang="lt-LT" sz="2800" dirty="0" smtClean="0"/>
              <a:t>Fizinio artumo paieška – vaikas nori būti apkabinamas, priglaudžiamas, pats lipa ant kelių, nori būti šalia. </a:t>
            </a:r>
          </a:p>
          <a:p>
            <a:pPr lvl="0"/>
            <a:r>
              <a:rPr lang="lt-LT" sz="2800" dirty="0" smtClean="0"/>
              <a:t>Emocinės paramos ieškojimas - stengiamasi pasiguosti, išsipasakoti tiems, kurie išklauso, užjaučia, supranta.</a:t>
            </a:r>
          </a:p>
          <a:p>
            <a:pPr lvl="0"/>
            <a:r>
              <a:rPr lang="lt-LT" sz="2800" dirty="0" smtClean="0"/>
              <a:t>Bendravimo, žaidimo draugų paieška – apie problemą nekalbama, tačiau su draugais maloniai leidžiamas laikas padeda pasijusti geriau.</a:t>
            </a:r>
          </a:p>
          <a:p>
            <a:pPr lvl="0"/>
            <a:r>
              <a:rPr lang="lt-LT" sz="2800" dirty="0" smtClean="0"/>
              <a:t>Žaidimai su gyvūnėliu – jam guodžiasi, su juo užsimiršta.</a:t>
            </a:r>
          </a:p>
          <a:p>
            <a:endParaRPr lang="lt-LT" sz="2800" dirty="0" smtClean="0">
              <a:sym typeface="Wingdings 2"/>
            </a:endParaRPr>
          </a:p>
          <a:p>
            <a:pPr>
              <a:buNone/>
            </a:pPr>
            <a:endParaRPr lang="lt-LT" sz="2800" b="1" dirty="0" smtClean="0">
              <a:sym typeface="Wingdings 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lt-LT" sz="900" b="1" dirty="0" smtClean="0">
              <a:sym typeface="Wingdings 2"/>
            </a:endParaRPr>
          </a:p>
          <a:p>
            <a:pPr>
              <a:buFont typeface="Wingdings 2"/>
              <a:buChar char="1"/>
            </a:pPr>
            <a:r>
              <a:rPr lang="lt-LT" sz="2800" b="1" dirty="0" smtClean="0"/>
              <a:t>Savęs raminimo, pamaloninimo strategijos</a:t>
            </a:r>
          </a:p>
          <a:p>
            <a:r>
              <a:rPr lang="lt-LT" sz="2800" dirty="0" smtClean="0"/>
              <a:t>Ko nors malonaus veikimas -  patinkančio žaidimo susiradimas, filmukų žiūrėjimas.</a:t>
            </a:r>
          </a:p>
          <a:p>
            <a:r>
              <a:rPr lang="lt-LT" sz="2800" dirty="0" smtClean="0"/>
              <a:t>Fiziniai nusiraminimo būdai – ėjimas pagulėti, pasivaikščioti, pavažinėti dviračiu.</a:t>
            </a:r>
          </a:p>
          <a:p>
            <a:r>
              <a:rPr lang="lt-LT" sz="2800" dirty="0" smtClean="0"/>
              <a:t>Ko nors skanaus valgymas – šokolado, saldainio suvalgymas ir kt.</a:t>
            </a:r>
            <a:r>
              <a:rPr lang="lt-LT" sz="2800" b="1" dirty="0" smtClean="0">
                <a:sym typeface="Wingdings 2"/>
              </a:rPr>
              <a:t> </a:t>
            </a:r>
          </a:p>
          <a:p>
            <a:pPr>
              <a:buNone/>
            </a:pPr>
            <a:endParaRPr lang="lt-LT" sz="2800" b="1" dirty="0" smtClean="0">
              <a:sym typeface="Wingdings 2"/>
            </a:endParaRPr>
          </a:p>
          <a:p>
            <a:pPr>
              <a:buNone/>
            </a:pPr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</a:t>
            </a:r>
            <a:r>
              <a:rPr lang="lt-LT" sz="2800" b="1" dirty="0" smtClean="0"/>
              <a:t>Sunkumų įveikimo strategijos, kai stengiamasi nuo problemos atitraukti dėmesį </a:t>
            </a:r>
            <a:endParaRPr lang="lt-LT" sz="2800" dirty="0" smtClean="0"/>
          </a:p>
          <a:p>
            <a:pPr lvl="0"/>
            <a:r>
              <a:rPr lang="lt-LT" sz="2800" dirty="0" smtClean="0"/>
              <a:t>Fiziniai relaksacijos būdai - fiziniai pratimai, žaidimai, sportas.</a:t>
            </a:r>
          </a:p>
          <a:p>
            <a:pPr lvl="0"/>
            <a:r>
              <a:rPr lang="lt-LT" sz="2800" dirty="0" smtClean="0"/>
              <a:t>Dėmesio atitraukimas - muzikavimas, hobi ar kita dėmesį atitraukianti veikla.</a:t>
            </a:r>
          </a:p>
          <a:p>
            <a:pPr>
              <a:buNone/>
            </a:pPr>
            <a:r>
              <a:rPr lang="lt-LT" sz="2800" dirty="0" smtClean="0"/>
              <a:t> </a:t>
            </a:r>
          </a:p>
          <a:p>
            <a:pPr>
              <a:buNone/>
            </a:pPr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Vengimo, šalinimosi strategijos</a:t>
            </a:r>
            <a:endParaRPr lang="lt-LT" sz="2800" dirty="0" smtClean="0"/>
          </a:p>
          <a:p>
            <a:pPr lvl="0"/>
            <a:r>
              <a:rPr lang="lt-LT" sz="2800" dirty="0" smtClean="0"/>
              <a:t>Vengimo, šalinimosi veiksmai - stengiamasi išvengti situacijų, kuriose kyla sunkumai.</a:t>
            </a:r>
          </a:p>
          <a:p>
            <a:pPr lvl="0"/>
            <a:r>
              <a:rPr lang="lt-LT" sz="2800" dirty="0" smtClean="0"/>
              <a:t>Išstūmimas - stengiamasi negalvoti apie problemą, "išmesti ją iš galvos".</a:t>
            </a:r>
          </a:p>
          <a:p>
            <a:r>
              <a:rPr lang="lt-LT" sz="2800" dirty="0" smtClean="0"/>
              <a:t>Trokštamos situacijos įsivaizdavimas - įsivaizduojama, kad problemos nėra, įsivaizduojama situacija, kurios trokštama.</a:t>
            </a:r>
          </a:p>
          <a:p>
            <a:endParaRPr lang="lt-L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9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9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9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9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95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95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b="1" dirty="0" smtClean="0">
                <a:solidFill>
                  <a:srgbClr val="7030A0"/>
                </a:solidFill>
                <a:sym typeface="Wingdings 2"/>
              </a:rPr>
              <a:t>II. KOGNITYVINĖS SUNKUMŲ ĮVEIKIMO STRATEGIJOS</a:t>
            </a:r>
            <a:endParaRPr lang="lt-LT" sz="2800" b="1" dirty="0" smtClean="0">
              <a:solidFill>
                <a:srgbClr val="7030A0"/>
              </a:solidFill>
              <a:sym typeface="Wingdings 2"/>
            </a:endParaRPr>
          </a:p>
          <a:p>
            <a:pPr>
              <a:buNone/>
            </a:pPr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</a:t>
            </a:r>
            <a:r>
              <a:rPr lang="lt-LT" sz="2800" b="1" dirty="0" smtClean="0"/>
              <a:t>Kilusio sunkumo ar problemos apmąstymas</a:t>
            </a:r>
            <a:endParaRPr lang="lt-LT" sz="2800" dirty="0" smtClean="0"/>
          </a:p>
          <a:p>
            <a:r>
              <a:rPr lang="lt-LT" sz="2800" dirty="0" smtClean="0"/>
              <a:t>Siekis </a:t>
            </a:r>
            <a:r>
              <a:rPr lang="lt-LT" sz="2800" dirty="0" smtClean="0"/>
              <a:t>geriau suprasti probleminę situaciją - apmąstymas, dėl ko ji kilo, ką </a:t>
            </a:r>
            <a:r>
              <a:rPr lang="lt-LT" sz="2800" dirty="0" smtClean="0"/>
              <a:t>reiškia, kokios bus pasekmės </a:t>
            </a:r>
            <a:r>
              <a:rPr lang="lt-LT" sz="2800" dirty="0" smtClean="0"/>
              <a:t>ir kt</a:t>
            </a:r>
            <a:r>
              <a:rPr lang="lt-LT" sz="2800" dirty="0" smtClean="0"/>
              <a:t>. </a:t>
            </a:r>
            <a:endParaRPr lang="lt-LT" sz="2800" dirty="0" smtClean="0"/>
          </a:p>
          <a:p>
            <a:r>
              <a:rPr lang="lt-LT" sz="2800" dirty="0" smtClean="0"/>
              <a:t>Savo emocijų, kilusių probleminėje situacijoje, apmąstymas.</a:t>
            </a:r>
          </a:p>
          <a:p>
            <a:r>
              <a:rPr lang="lt-LT" sz="2800" dirty="0" smtClean="0"/>
              <a:t>Kognityvinių </a:t>
            </a:r>
            <a:r>
              <a:rPr lang="lt-LT" sz="2800" dirty="0" smtClean="0"/>
              <a:t>sprendimų priėmimas - problemos ir būdų, kurie yra tinkamiausi problemos sprendimui apmąstymas.</a:t>
            </a:r>
          </a:p>
          <a:p>
            <a:pPr lvl="0"/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Pozityviu mąstymu pagrįstas sunkumų įveikimas</a:t>
            </a:r>
            <a:endParaRPr lang="lt-LT" sz="2800" dirty="0" smtClean="0"/>
          </a:p>
          <a:p>
            <a:pPr lvl="0"/>
            <a:r>
              <a:rPr lang="lt-LT" sz="2800" dirty="0" smtClean="0"/>
              <a:t>Pozityvus mąstymas - stengiamasi įžvelgti ką nors gero net ir sunkioje, probleminėje situacijoje.</a:t>
            </a:r>
          </a:p>
          <a:p>
            <a:pPr lvl="0"/>
            <a:r>
              <a:rPr lang="lt-LT" sz="2800" dirty="0" smtClean="0"/>
              <a:t>Optimistinis mąstymas - tikėjimas, kad ateityje viskas susitvarkys, bus gerai.</a:t>
            </a:r>
          </a:p>
          <a:p>
            <a:pPr lvl="0"/>
            <a:r>
              <a:rPr lang="lt-LT" sz="2800" dirty="0" smtClean="0"/>
              <a:t>Kontrolė - tikėjimas, kad gali valdyti, kontroliuoti tai, kas su tavimi vyksta.</a:t>
            </a:r>
          </a:p>
          <a:p>
            <a:pPr lvl="0"/>
            <a:r>
              <a:rPr lang="lt-LT" sz="2800" dirty="0" smtClean="0"/>
              <a:t>Minimizavimas - problemai arba jos pasekmėms suteikiama mažiau reikšmės, nei yra iš tikrųjų.</a:t>
            </a: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endParaRPr lang="lt-LT" sz="2800" dirty="0" smtClean="0"/>
          </a:p>
          <a:p>
            <a:pPr>
              <a:buNone/>
            </a:pPr>
            <a:r>
              <a:rPr lang="lt-LT" sz="2800" b="1" dirty="0" smtClean="0"/>
              <a:t>A. </a:t>
            </a:r>
            <a:r>
              <a:rPr lang="lt-LT" sz="2800" b="1" dirty="0" err="1" smtClean="0"/>
              <a:t>Reijntjes</a:t>
            </a:r>
            <a:r>
              <a:rPr lang="lt-LT" sz="2800" b="1" dirty="0" smtClean="0"/>
              <a:t>, H. </a:t>
            </a:r>
            <a:r>
              <a:rPr lang="lt-LT" sz="2800" b="1" dirty="0" err="1" smtClean="0"/>
              <a:t>Stegge</a:t>
            </a:r>
            <a:r>
              <a:rPr lang="lt-LT" sz="2800" b="1" dirty="0" smtClean="0"/>
              <a:t>, M. M. </a:t>
            </a:r>
            <a:r>
              <a:rPr lang="lt-LT" sz="2800" b="1" dirty="0" err="1" smtClean="0"/>
              <a:t>Terwogt</a:t>
            </a:r>
            <a:r>
              <a:rPr lang="lt-LT" sz="2800" b="1" dirty="0" smtClean="0"/>
              <a:t> (2006), analizuodami mokinių sunkumų įveikimo strategijas, kurias jie taiko atstūmimo situacijose, išskyrė ir neefektyvią strategiją:</a:t>
            </a:r>
          </a:p>
          <a:p>
            <a:r>
              <a:rPr lang="lt-LT" sz="2800" b="1" dirty="0" smtClean="0">
                <a:sym typeface="Wingdings 2"/>
              </a:rPr>
              <a:t></a:t>
            </a:r>
            <a:r>
              <a:rPr lang="lt-LT" sz="2800" b="1" dirty="0" smtClean="0"/>
              <a:t> </a:t>
            </a:r>
            <a:r>
              <a:rPr lang="lt-LT" sz="2800" dirty="0" smtClean="0"/>
              <a:t>perdėtas sureikšminimas, dramatizavimas, priėmimas kaip kritinės situacijos (</a:t>
            </a:r>
            <a:r>
              <a:rPr lang="lt-LT" sz="2800" dirty="0" err="1" smtClean="0"/>
              <a:t>Catastrophizing</a:t>
            </a:r>
            <a:r>
              <a:rPr lang="lt-LT" sz="2800" dirty="0" smtClean="0"/>
              <a:t>) - kai problema arba jos pasekmės perdėtai sureikšminamos, dramatizuojamos. </a:t>
            </a:r>
          </a:p>
          <a:p>
            <a:pPr>
              <a:buNone/>
            </a:pPr>
            <a:r>
              <a:rPr lang="lt-LT" sz="2800" dirty="0" smtClean="0"/>
              <a:t>Šios strategijos naudojimas trukdo mokiniams tinkamai tvarkytis su sunkumais.</a:t>
            </a: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b="1" dirty="0" smtClean="0"/>
              <a:t>Ankstyvosios prevencijos programų ypatumai, galintys padidinti jų veiksmingumą.</a:t>
            </a:r>
            <a:r>
              <a:rPr lang="lt-LT" sz="2800" dirty="0" smtClean="0"/>
              <a:t>  </a:t>
            </a:r>
          </a:p>
          <a:p>
            <a:r>
              <a:rPr lang="lt-LT" sz="2800" dirty="0" smtClean="0"/>
              <a:t>D. B.  </a:t>
            </a:r>
            <a:r>
              <a:rPr lang="lt-LT" sz="2800" dirty="0" err="1" smtClean="0"/>
              <a:t>Pincus</a:t>
            </a:r>
            <a:r>
              <a:rPr lang="lt-LT" sz="2800" dirty="0" smtClean="0"/>
              <a:t>, A. G. </a:t>
            </a:r>
            <a:r>
              <a:rPr lang="lt-LT" sz="2800" dirty="0" err="1" smtClean="0"/>
              <a:t>Friedman</a:t>
            </a:r>
            <a:r>
              <a:rPr lang="lt-LT" sz="2800" dirty="0" smtClean="0"/>
              <a:t> (2004), išanalizavę daugelį ankstyvosios prevencijos programų, teigia, kad dauguma jų orientuotos </a:t>
            </a:r>
            <a:r>
              <a:rPr lang="lt-LT" sz="2800" b="1" dirty="0" smtClean="0"/>
              <a:t>tik į problemų sprendimo strategijų mokymą</a:t>
            </a:r>
            <a:r>
              <a:rPr lang="lt-LT" sz="2800" dirty="0" smtClean="0"/>
              <a:t>, taikant konkrečius veiksmus. </a:t>
            </a:r>
          </a:p>
          <a:p>
            <a:r>
              <a:rPr lang="lt-LT" sz="2800" dirty="0" smtClean="0"/>
              <a:t>Programose vaikai </a:t>
            </a:r>
            <a:r>
              <a:rPr lang="lt-LT" sz="2800" b="1" dirty="0" smtClean="0"/>
              <a:t>nemokomi emocinio </a:t>
            </a:r>
            <a:r>
              <a:rPr lang="lt-LT" sz="2800" b="1" dirty="0" smtClean="0"/>
              <a:t>ir kognityvinio įveikimo </a:t>
            </a:r>
            <a:r>
              <a:rPr lang="lt-LT" sz="2800" b="1" dirty="0" smtClean="0"/>
              <a:t>strategijų</a:t>
            </a:r>
            <a:r>
              <a:rPr lang="lt-LT" sz="2800" dirty="0" smtClean="0"/>
              <a:t> - pažvelgti į problemą kitaip, pastebint ir gerąsias sunkios situacijos puses; kaip ir kada tiesiog nusiraminti, su kuo nors pasikalbėti. </a:t>
            </a:r>
          </a:p>
          <a:p>
            <a:r>
              <a:rPr lang="lt-LT" sz="2800" dirty="0" smtClean="0"/>
              <a:t>Tuo tarpu patys savaime </a:t>
            </a:r>
            <a:r>
              <a:rPr lang="lt-LT" sz="2800" b="1" dirty="0" smtClean="0">
                <a:solidFill>
                  <a:srgbClr val="0070C0"/>
                </a:solidFill>
              </a:rPr>
              <a:t>jie gana sunkiai išmoksta emocinio ir kognityvinio sunkumų įveikimo strategijų.</a:t>
            </a:r>
            <a:endParaRPr lang="lt-L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lt-LT" sz="2800" b="1" dirty="0" smtClean="0"/>
              <a:t>Pirmos-antros klasės mokiniai</a:t>
            </a:r>
            <a:r>
              <a:rPr lang="lt-LT" sz="2800" dirty="0" smtClean="0"/>
              <a:t>, nedalyvavę ankstyvosios prevencijos programose, </a:t>
            </a:r>
            <a:r>
              <a:rPr lang="lt-LT" sz="2800" b="1" dirty="0" smtClean="0">
                <a:solidFill>
                  <a:srgbClr val="0070C0"/>
                </a:solidFill>
              </a:rPr>
              <a:t>dažniausiai naudoja įveikimo elgesiu strategijas</a:t>
            </a:r>
            <a:r>
              <a:rPr lang="lt-LT" sz="2800" dirty="0" smtClean="0">
                <a:solidFill>
                  <a:srgbClr val="0070C0"/>
                </a:solidFill>
              </a:rPr>
              <a:t>, </a:t>
            </a:r>
            <a:r>
              <a:rPr lang="lt-LT" sz="2800" dirty="0" smtClean="0"/>
              <a:t>orientuotas į tiesioginį problemų sprendimą (65 proc. visų naudotų strategijų), </a:t>
            </a:r>
            <a:r>
              <a:rPr lang="lt-LT" sz="2800" b="1" dirty="0" smtClean="0">
                <a:solidFill>
                  <a:srgbClr val="0070C0"/>
                </a:solidFill>
              </a:rPr>
              <a:t>daug rečiau vaikai naudoja </a:t>
            </a:r>
            <a:r>
              <a:rPr lang="lt-LT" sz="2800" b="1" dirty="0" smtClean="0">
                <a:solidFill>
                  <a:srgbClr val="0070C0"/>
                </a:solidFill>
              </a:rPr>
              <a:t>emocinio ir kognityvinio </a:t>
            </a:r>
            <a:r>
              <a:rPr lang="lt-LT" sz="2800" b="1" dirty="0" smtClean="0">
                <a:solidFill>
                  <a:srgbClr val="0070C0"/>
                </a:solidFill>
              </a:rPr>
              <a:t>įveikimo strategijas</a:t>
            </a:r>
            <a:r>
              <a:rPr lang="lt-LT" sz="2800" dirty="0" smtClean="0"/>
              <a:t> (30 proc.) ar </a:t>
            </a:r>
            <a:r>
              <a:rPr lang="lt-LT" sz="2800" b="1" dirty="0" smtClean="0">
                <a:solidFill>
                  <a:srgbClr val="0070C0"/>
                </a:solidFill>
              </a:rPr>
              <a:t>vengimo, pasišalinimo strategijas </a:t>
            </a:r>
            <a:r>
              <a:rPr lang="lt-LT" sz="2800" dirty="0" smtClean="0"/>
              <a:t>(5 proc.). </a:t>
            </a:r>
          </a:p>
          <a:p>
            <a:pPr>
              <a:buNone/>
            </a:pPr>
            <a:r>
              <a:rPr lang="lt-LT" sz="2800" dirty="0" smtClean="0"/>
              <a:t>Naudodami tik įveikimo elgesiu strategijas, mokiniai jaučiasi blogai, kai susiduria su situacijomis, kurių pakeisti negali. </a:t>
            </a:r>
          </a:p>
          <a:p>
            <a:pPr>
              <a:buNone/>
            </a:pPr>
            <a:r>
              <a:rPr lang="lt-LT" sz="2800" dirty="0" smtClean="0"/>
              <a:t>Naudojant vien tik įveikimo elgesiu strategijas vaikų gebėjimas tvarkytis su sunkumais nėra labai efektyvus.</a:t>
            </a:r>
          </a:p>
          <a:p>
            <a:pPr>
              <a:buNone/>
            </a:pPr>
            <a:r>
              <a:rPr lang="lt-LT" sz="2800" dirty="0" smtClean="0"/>
              <a:t> Kad vaikai gerai jaustųsi ir veiksmingai tvarkytųsi su sunkumais, jiems aktualu išmokti taikyti visų trijų krypčių strategijas.</a:t>
            </a:r>
          </a:p>
          <a:p>
            <a:pPr>
              <a:buNone/>
            </a:pPr>
            <a:r>
              <a:rPr lang="lt-LT" sz="2800" b="1" dirty="0" smtClean="0"/>
              <a:t>Dalyvaudami prevencinėse programose vaikai jų greitai mokosi.</a:t>
            </a:r>
            <a:endParaRPr lang="lt-L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188640"/>
            <a:ext cx="8280920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Apšilimo užduotis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6712"/>
            <a:ext cx="8686800" cy="56164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742950" indent="-742950">
              <a:lnSpc>
                <a:spcPct val="90000"/>
              </a:lnSpc>
              <a:buAutoNum type="arabicPeriod"/>
            </a:pPr>
            <a:r>
              <a:rPr lang="lt-LT" sz="3600" b="1" dirty="0" smtClean="0">
                <a:latin typeface="Times New Roman" pitchFamily="18" charset="0"/>
              </a:rPr>
              <a:t>Prisiminkite kokį nors šiandieninį sunkumą, rūpestį, problemą.</a:t>
            </a:r>
          </a:p>
          <a:p>
            <a:pPr marL="742950" indent="-742950">
              <a:lnSpc>
                <a:spcPct val="90000"/>
              </a:lnSpc>
              <a:buAutoNum type="arabicPeriod"/>
            </a:pPr>
            <a:r>
              <a:rPr lang="lt-LT" sz="3600" b="1" dirty="0" smtClean="0">
                <a:latin typeface="Times New Roman" pitchFamily="18" charset="0"/>
              </a:rPr>
              <a:t>Dabar užmerkite akis ir įsivaizduokite, kad tas sunkumas, rūpestis, problema jau išspręsta. Kaip viskas atrodo? Kas pasikeitė? Kaip jaučiatės?</a:t>
            </a:r>
          </a:p>
          <a:p>
            <a:pPr marL="742950" indent="-742950">
              <a:lnSpc>
                <a:spcPct val="90000"/>
              </a:lnSpc>
              <a:buAutoNum type="arabicPeriod"/>
            </a:pPr>
            <a:r>
              <a:rPr lang="lt-LT" sz="3600" b="1" dirty="0" smtClean="0">
                <a:latin typeface="Times New Roman" pitchFamily="18" charset="0"/>
              </a:rPr>
              <a:t>Pasidalinkite savo situacija su kolege.</a:t>
            </a:r>
          </a:p>
          <a:p>
            <a:pPr marL="742950" indent="-742950">
              <a:lnSpc>
                <a:spcPct val="90000"/>
              </a:lnSpc>
              <a:buAutoNum type="arabicPeriod"/>
            </a:pPr>
            <a:r>
              <a:rPr lang="lt-LT" sz="3600" b="1" dirty="0" smtClean="0">
                <a:latin typeface="Times New Roman" pitchFamily="18" charset="0"/>
              </a:rPr>
              <a:t>O dabar savanoriai kelias situacijas papasakoja visai grupei.</a:t>
            </a:r>
            <a:endParaRPr lang="lt-LT" sz="3600" b="1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lt-LT" sz="3600" b="1" dirty="0" smtClean="0">
                <a:latin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188640"/>
            <a:ext cx="8280920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Sunkumų įveikimo strategijos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6712"/>
            <a:ext cx="8686800" cy="5616476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t-LT" sz="3600" dirty="0" smtClean="0"/>
              <a:t>Išskiriami trys sunkumų </a:t>
            </a:r>
            <a:r>
              <a:rPr lang="lt-LT" sz="3600" dirty="0" smtClean="0"/>
              <a:t>įveikimo būdai</a:t>
            </a:r>
            <a:r>
              <a:rPr lang="lt-LT" sz="3600" dirty="0" smtClean="0"/>
              <a:t>:</a:t>
            </a:r>
          </a:p>
          <a:p>
            <a:pPr>
              <a:buNone/>
            </a:pPr>
            <a:r>
              <a:rPr lang="lt-LT" sz="3600" dirty="0" smtClean="0"/>
              <a:t> </a:t>
            </a:r>
            <a:r>
              <a:rPr lang="lt-LT" sz="3600" b="1" dirty="0" smtClean="0">
                <a:sym typeface="Wingdings 2"/>
              </a:rPr>
              <a:t></a:t>
            </a:r>
            <a:r>
              <a:rPr lang="lt-LT" sz="3600" b="1" dirty="0" smtClean="0"/>
              <a:t> įveikimas elgesiu</a:t>
            </a:r>
            <a:r>
              <a:rPr lang="lt-LT" sz="3600" dirty="0" smtClean="0"/>
              <a:t> </a:t>
            </a:r>
            <a:r>
              <a:rPr lang="lt-LT" sz="3600" dirty="0" smtClean="0"/>
              <a:t>arba </a:t>
            </a:r>
            <a:r>
              <a:rPr lang="lt-LT" sz="3600" b="1" dirty="0" smtClean="0"/>
              <a:t>tiesioginis problemos sprendimas </a:t>
            </a:r>
            <a:r>
              <a:rPr lang="lt-LT" sz="3600" dirty="0" smtClean="0"/>
              <a:t>- </a:t>
            </a:r>
            <a:r>
              <a:rPr lang="lt-LT" sz="3600" dirty="0" smtClean="0"/>
              <a:t>tai, ką darome, bandydami pakeisti kritinę situaciją ar išspręsti skausmingus išgyvenimus sukėlusią problemą, pavyzdžiui, susitinkame su draugu ir išsprendžiame tarp mūsų kilusį nesusipratimą, konfliktą, perlaikome nepasisekusį egzaminą, nepatinkantį darbą pakeičiame į patinkantį ar pan.</a:t>
            </a:r>
          </a:p>
          <a:p>
            <a:pPr>
              <a:buFont typeface="Wingdings 2"/>
              <a:buChar char="1"/>
            </a:pPr>
            <a:r>
              <a:rPr lang="lt-LT" sz="3600" b="1" dirty="0" smtClean="0"/>
              <a:t>emocinis </a:t>
            </a:r>
            <a:r>
              <a:rPr lang="lt-LT" sz="3600" b="1" dirty="0" smtClean="0"/>
              <a:t>įveikimas</a:t>
            </a:r>
            <a:r>
              <a:rPr lang="lt-LT" sz="3600" dirty="0" smtClean="0"/>
              <a:t> - tai, ką darome, bandydami sušvelninti skausmingus išgyvenimus ir pagerinti savijautą, pavyzdžiui, su kuo nors pasikalbame, išeiname pasivaikščioti, pasportuoti, nueiname į vakarėlį ir pan</a:t>
            </a:r>
            <a:r>
              <a:rPr lang="lt-LT" sz="3600" dirty="0" smtClean="0"/>
              <a:t>.</a:t>
            </a:r>
          </a:p>
          <a:p>
            <a:pPr>
              <a:buFont typeface="Wingdings 2"/>
              <a:buChar char="1"/>
            </a:pPr>
            <a:r>
              <a:rPr lang="lt-LT" sz="3600" b="1" dirty="0" smtClean="0"/>
              <a:t>Kognityvinis įveikimas </a:t>
            </a:r>
            <a:r>
              <a:rPr lang="lt-LT" sz="3600" dirty="0" smtClean="0"/>
              <a:t>– tai problemos, jos priežasčių, pasekmių, probleminėje situacijoje kilusių savo emocijų apmąstymas, požiūrio į problemos reikšmingumą keitimas.</a:t>
            </a:r>
            <a:r>
              <a:rPr lang="lt-LT" sz="3600" dirty="0" smtClean="0"/>
              <a:t> </a:t>
            </a:r>
            <a:endParaRPr lang="lt-LT" sz="3600" dirty="0" smtClean="0"/>
          </a:p>
          <a:p>
            <a:pPr marL="609600" indent="-609600">
              <a:lnSpc>
                <a:spcPct val="90000"/>
              </a:lnSpc>
            </a:pPr>
            <a:endParaRPr lang="en-US" sz="3600" b="1" dirty="0">
              <a:solidFill>
                <a:srgbClr val="80008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lt-LT" b="1" dirty="0" smtClean="0"/>
              <a:t>Su kokiais gyvenimo iššūkiais susiduria vaikai?</a:t>
            </a:r>
            <a:endParaRPr lang="lt-L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lt-LT" dirty="0" err="1" smtClean="0"/>
              <a:t>Moreland</a:t>
            </a:r>
            <a:r>
              <a:rPr lang="lt-LT" dirty="0" smtClean="0"/>
              <a:t> A. D.,  </a:t>
            </a:r>
            <a:r>
              <a:rPr lang="lt-LT" dirty="0" err="1" smtClean="0"/>
              <a:t>Dumas</a:t>
            </a:r>
            <a:r>
              <a:rPr lang="lt-LT" dirty="0" smtClean="0"/>
              <a:t> J. E., </a:t>
            </a:r>
            <a:r>
              <a:rPr lang="lt-LT" dirty="0" smtClean="0"/>
              <a:t>2007 išskyrė sritis, kuriose vaikai susiduria su iššūkiais ir sunkumais.</a:t>
            </a:r>
            <a:r>
              <a:rPr lang="lt-LT" dirty="0" smtClean="0"/>
              <a:t> Iššūkiai skirstomi į tris grupes:</a:t>
            </a:r>
          </a:p>
          <a:p>
            <a:pPr lvl="0"/>
            <a:r>
              <a:rPr lang="lt-LT" b="1" i="1" dirty="0" smtClean="0">
                <a:solidFill>
                  <a:srgbClr val="0070C0"/>
                </a:solidFill>
              </a:rPr>
              <a:t>emocinius,</a:t>
            </a:r>
            <a:r>
              <a:rPr lang="lt-LT" dirty="0" smtClean="0"/>
              <a:t> </a:t>
            </a:r>
            <a:r>
              <a:rPr lang="lt-LT" b="1" dirty="0" smtClean="0"/>
              <a:t>susijusius su emociniais poreikiais bei emocinėmis problemomis; </a:t>
            </a:r>
          </a:p>
          <a:p>
            <a:pPr lvl="0"/>
            <a:r>
              <a:rPr lang="lt-LT" b="1" i="1" dirty="0" smtClean="0">
                <a:solidFill>
                  <a:srgbClr val="0070C0"/>
                </a:solidFill>
              </a:rPr>
              <a:t>socialinius,</a:t>
            </a:r>
            <a:r>
              <a:rPr lang="lt-LT" b="1" dirty="0" smtClean="0">
                <a:solidFill>
                  <a:srgbClr val="0070C0"/>
                </a:solidFill>
              </a:rPr>
              <a:t> </a:t>
            </a:r>
            <a:r>
              <a:rPr lang="lt-LT" b="1" dirty="0" smtClean="0"/>
              <a:t>susijusius su socialiniais poreikiais ir tarpasmeninėmis bei socialinėmis problemomis; </a:t>
            </a:r>
          </a:p>
          <a:p>
            <a:pPr lvl="0"/>
            <a:r>
              <a:rPr lang="lt-LT" b="1" i="1" dirty="0" smtClean="0">
                <a:solidFill>
                  <a:srgbClr val="0070C0"/>
                </a:solidFill>
              </a:rPr>
              <a:t>pasiekimų</a:t>
            </a:r>
            <a:r>
              <a:rPr lang="lt-LT" b="1" dirty="0" smtClean="0"/>
              <a:t> -  susijusius su tikslo siekimu, akademiniais reikalavimais bei mokymosi problemomis</a:t>
            </a:r>
            <a:r>
              <a:rPr lang="lt-LT" dirty="0" smtClean="0"/>
              <a:t>.</a:t>
            </a:r>
          </a:p>
          <a:p>
            <a:pPr>
              <a:buNone/>
            </a:pPr>
            <a:r>
              <a:rPr lang="lt-LT" dirty="0" smtClean="0"/>
              <a:t>Tačiau vaikų sunkumų įveikimo gebėjimų </a:t>
            </a:r>
            <a:r>
              <a:rPr lang="lt-LT" b="1" dirty="0" smtClean="0">
                <a:solidFill>
                  <a:srgbClr val="0070C0"/>
                </a:solidFill>
              </a:rPr>
              <a:t>tyrimai rodo, kad skirtingos srities iššūkių įveikimui vaikai naudoja tas pačias strategijas. </a:t>
            </a:r>
            <a:r>
              <a:rPr lang="lt-LT" dirty="0" smtClean="0"/>
              <a:t>Svarbu, kad vaikai būtų įvaldę gana platų sunkumų įveikimo strategijų repertuarą. </a:t>
            </a:r>
          </a:p>
          <a:p>
            <a:pPr>
              <a:buNone/>
            </a:pPr>
            <a:endParaRPr lang="lt-L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b="1" dirty="0" smtClean="0"/>
              <a:t>A. D. </a:t>
            </a:r>
            <a:r>
              <a:rPr lang="lt-LT" sz="2800" b="1" dirty="0" err="1" smtClean="0"/>
              <a:t>Moreland</a:t>
            </a:r>
            <a:r>
              <a:rPr lang="lt-LT" sz="2800" b="1" dirty="0" smtClean="0"/>
              <a:t>,  J. E. </a:t>
            </a:r>
            <a:r>
              <a:rPr lang="lt-LT" sz="2800" b="1" dirty="0" err="1" smtClean="0"/>
              <a:t>Dumas</a:t>
            </a:r>
            <a:r>
              <a:rPr lang="lt-LT" sz="2800" b="1" dirty="0" smtClean="0"/>
              <a:t> (2007) teigimu, vaikai su iššūkiais tvarkosi </a:t>
            </a:r>
            <a:r>
              <a:rPr lang="lt-LT" sz="2800" b="1" i="1" dirty="0" err="1" smtClean="0">
                <a:solidFill>
                  <a:srgbClr val="0070C0"/>
                </a:solidFill>
              </a:rPr>
              <a:t>prosocialiu</a:t>
            </a:r>
            <a:r>
              <a:rPr lang="lt-LT" sz="2800" b="1" i="1" dirty="0" smtClean="0">
                <a:solidFill>
                  <a:srgbClr val="0070C0"/>
                </a:solidFill>
              </a:rPr>
              <a:t>, </a:t>
            </a:r>
            <a:r>
              <a:rPr lang="lt-LT" sz="2800" b="1" i="1" dirty="0" err="1" smtClean="0">
                <a:solidFill>
                  <a:srgbClr val="0070C0"/>
                </a:solidFill>
              </a:rPr>
              <a:t>antisocialiu</a:t>
            </a:r>
            <a:r>
              <a:rPr lang="lt-LT" sz="2800" b="1" dirty="0" smtClean="0">
                <a:solidFill>
                  <a:srgbClr val="0070C0"/>
                </a:solidFill>
              </a:rPr>
              <a:t> ir </a:t>
            </a:r>
            <a:r>
              <a:rPr lang="lt-LT" sz="2800" b="1" i="1" dirty="0" smtClean="0">
                <a:solidFill>
                  <a:srgbClr val="0070C0"/>
                </a:solidFill>
              </a:rPr>
              <a:t>asocialiu</a:t>
            </a:r>
            <a:r>
              <a:rPr lang="lt-LT" sz="2800" b="1" dirty="0" smtClean="0">
                <a:solidFill>
                  <a:srgbClr val="0070C0"/>
                </a:solidFill>
              </a:rPr>
              <a:t> būdais. </a:t>
            </a:r>
          </a:p>
          <a:p>
            <a:r>
              <a:rPr lang="lt-LT" sz="2800" b="1" i="1" dirty="0" err="1" smtClean="0">
                <a:solidFill>
                  <a:srgbClr val="0070C0"/>
                </a:solidFill>
              </a:rPr>
              <a:t>Prosocialus</a:t>
            </a:r>
            <a:r>
              <a:rPr lang="lt-LT" sz="2800" dirty="0" smtClean="0"/>
              <a:t> vaiko atsakas į iššūkį - tai vaiko bandymas susitvarkyti su problema konstruktyviu būdu, remiantis savo patyrimu ar prašant pagalbos. </a:t>
            </a:r>
          </a:p>
          <a:p>
            <a:r>
              <a:rPr lang="lt-LT" sz="2800" b="1" i="1" dirty="0" err="1" smtClean="0">
                <a:solidFill>
                  <a:srgbClr val="0070C0"/>
                </a:solidFill>
              </a:rPr>
              <a:t>Antisocialus</a:t>
            </a:r>
            <a:r>
              <a:rPr lang="lt-LT" sz="2800" dirty="0" smtClean="0"/>
              <a:t> vaiko atsakas į iššūkį - tai bandymas susitvarkyti su problema agresyviai, destruktyviai, skaudinant kitus ir save. </a:t>
            </a:r>
          </a:p>
          <a:p>
            <a:r>
              <a:rPr lang="lt-LT" sz="2800" b="1" i="1" dirty="0" smtClean="0">
                <a:solidFill>
                  <a:srgbClr val="0070C0"/>
                </a:solidFill>
              </a:rPr>
              <a:t>Asocialus</a:t>
            </a:r>
            <a:r>
              <a:rPr lang="lt-LT" sz="2800" b="1" dirty="0" smtClean="0">
                <a:solidFill>
                  <a:srgbClr val="0070C0"/>
                </a:solidFill>
              </a:rPr>
              <a:t> </a:t>
            </a:r>
            <a:r>
              <a:rPr lang="lt-LT" sz="2800" dirty="0" smtClean="0"/>
              <a:t>vaiko atsakas į iššūkį - pasišalinimas iš sudėtingos situacijos, užsidarymas savyje, nuolatinės nerimastingumo ar baimės būsenos išgyvenimas.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640"/>
            <a:ext cx="6029349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0648"/>
            <a:ext cx="8686800" cy="619254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t-LT" sz="3600" b="1" dirty="0" smtClean="0"/>
              <a:t>Teorinį programos pagrindą išplėtojo B. L. </a:t>
            </a:r>
            <a:r>
              <a:rPr lang="lt-LT" sz="3600" b="1" dirty="0" err="1" smtClean="0"/>
              <a:t>Mishara</a:t>
            </a:r>
            <a:r>
              <a:rPr lang="lt-LT" sz="3600" b="1" dirty="0" smtClean="0"/>
              <a:t>, Kvebeko universiteto Psichologijos fakulteto Krizių centro direktorius, </a:t>
            </a:r>
            <a:r>
              <a:rPr lang="lt-LT" sz="3600" dirty="0" smtClean="0"/>
              <a:t>kuris</a:t>
            </a:r>
            <a:r>
              <a:rPr lang="lt-LT" sz="3600" b="1" dirty="0" smtClean="0"/>
              <a:t> </a:t>
            </a:r>
            <a:r>
              <a:rPr lang="lt-LT" sz="3600" dirty="0" smtClean="0"/>
              <a:t>įrodė:</a:t>
            </a:r>
          </a:p>
          <a:p>
            <a:pPr lvl="0"/>
            <a:r>
              <a:rPr lang="lt-LT" sz="3600" dirty="0" smtClean="0"/>
              <a:t>kad sunkumų įveikimo gebėjimus gali ugdytis net maži vaikai nuo 5-6 metų, </a:t>
            </a:r>
          </a:p>
          <a:p>
            <a:pPr lvl="0"/>
            <a:r>
              <a:rPr lang="lt-LT" sz="3600" dirty="0" smtClean="0"/>
              <a:t>kad anksti įgyti </a:t>
            </a:r>
            <a:r>
              <a:rPr lang="lt-LT" sz="3600" b="1" dirty="0" smtClean="0">
                <a:solidFill>
                  <a:srgbClr val="0070C0"/>
                </a:solidFill>
              </a:rPr>
              <a:t>sunkumų įveikimo gebėjimai išlieka ilgam ir padeda sėkmingiau tvarkytis su sudėtingomis ar kritinėmis gyvenimo situacijomis bei </a:t>
            </a:r>
            <a:r>
              <a:rPr lang="lt-LT" sz="3600" b="1" dirty="0" err="1" smtClean="0">
                <a:solidFill>
                  <a:srgbClr val="0070C0"/>
                </a:solidFill>
              </a:rPr>
              <a:t>iššūkias</a:t>
            </a:r>
            <a:r>
              <a:rPr lang="lt-LT" sz="3600" b="1" dirty="0" smtClean="0">
                <a:solidFill>
                  <a:srgbClr val="0070C0"/>
                </a:solidFill>
              </a:rPr>
              <a:t>.</a:t>
            </a:r>
            <a:r>
              <a:rPr lang="lt-LT" sz="3600" dirty="0" smtClean="0"/>
              <a:t> (</a:t>
            </a:r>
            <a:r>
              <a:rPr lang="en-GB" sz="3600" dirty="0" err="1" smtClean="0"/>
              <a:t>Mishara</a:t>
            </a:r>
            <a:r>
              <a:rPr lang="en-GB" sz="3600" dirty="0" smtClean="0"/>
              <a:t> B.L., </a:t>
            </a:r>
            <a:r>
              <a:rPr lang="en-GB" sz="3600" dirty="0" err="1" smtClean="0"/>
              <a:t>Ystgaard</a:t>
            </a:r>
            <a:r>
              <a:rPr lang="en-GB" sz="3600" dirty="0" smtClean="0"/>
              <a:t> M., 2000)</a:t>
            </a:r>
            <a:r>
              <a:rPr lang="lt-LT" sz="3600" dirty="0" smtClean="0"/>
              <a:t>.</a:t>
            </a:r>
          </a:p>
          <a:p>
            <a:pPr>
              <a:buNone/>
            </a:pPr>
            <a:r>
              <a:rPr lang="lt-LT" sz="3600" b="1" dirty="0" smtClean="0"/>
              <a:t>Taip pat įrodyta (</a:t>
            </a:r>
            <a:r>
              <a:rPr lang="lt-LT" sz="3600" b="1" dirty="0" err="1" smtClean="0"/>
              <a:t>Pincus</a:t>
            </a:r>
            <a:r>
              <a:rPr lang="lt-LT" sz="3600" b="1" dirty="0" smtClean="0"/>
              <a:t> D. B.,  </a:t>
            </a:r>
            <a:r>
              <a:rPr lang="lt-LT" sz="3600" b="1" dirty="0" err="1" smtClean="0"/>
              <a:t>Friedman</a:t>
            </a:r>
            <a:r>
              <a:rPr lang="lt-LT" sz="3600" b="1" dirty="0" smtClean="0"/>
              <a:t> A. G., 2004):</a:t>
            </a:r>
          </a:p>
          <a:p>
            <a:pPr lvl="0"/>
            <a:r>
              <a:rPr lang="lt-LT" sz="3600" dirty="0" smtClean="0"/>
              <a:t>kad tie vaikai, </a:t>
            </a:r>
            <a:r>
              <a:rPr lang="lt-LT" sz="3600" b="1" dirty="0" smtClean="0">
                <a:solidFill>
                  <a:srgbClr val="0070C0"/>
                </a:solidFill>
              </a:rPr>
              <a:t>kurie sėkmingai įveikia kasdieninius sunkumus</a:t>
            </a:r>
            <a:r>
              <a:rPr lang="lt-LT" sz="3600" dirty="0" smtClean="0"/>
              <a:t>, </a:t>
            </a:r>
            <a:r>
              <a:rPr lang="lt-LT" sz="3600" b="1" dirty="0" smtClean="0">
                <a:solidFill>
                  <a:srgbClr val="0070C0"/>
                </a:solidFill>
              </a:rPr>
              <a:t>lengviau tvarkosi ir su sudėtingomis gyvenimo situacijomis</a:t>
            </a:r>
            <a:r>
              <a:rPr lang="lt-LT" sz="3600" dirty="0" smtClean="0"/>
              <a:t>, turi mažesnių problemų, jų elgesys socialesnis, savijauta geresnė,</a:t>
            </a:r>
          </a:p>
          <a:p>
            <a:pPr lvl="0"/>
            <a:r>
              <a:rPr lang="lt-LT" sz="3600" dirty="0" smtClean="0"/>
              <a:t>kad į prevencines programas </a:t>
            </a:r>
            <a:r>
              <a:rPr lang="lt-LT" sz="3600" b="1" dirty="0" smtClean="0">
                <a:solidFill>
                  <a:srgbClr val="0070C0"/>
                </a:solidFill>
              </a:rPr>
              <a:t>svarbu įtraukti ne tik įveikimo elgesiu, bet ir </a:t>
            </a:r>
            <a:r>
              <a:rPr lang="lt-LT" sz="3600" b="1" dirty="0" smtClean="0">
                <a:solidFill>
                  <a:srgbClr val="0070C0"/>
                </a:solidFill>
              </a:rPr>
              <a:t>emocinio, kognityvinio  </a:t>
            </a:r>
            <a:r>
              <a:rPr lang="lt-LT" sz="3600" b="1" dirty="0" smtClean="0">
                <a:solidFill>
                  <a:srgbClr val="0070C0"/>
                </a:solidFill>
              </a:rPr>
              <a:t>įveikimo strategijas, </a:t>
            </a:r>
            <a:r>
              <a:rPr lang="lt-LT" sz="3600" dirty="0" smtClean="0"/>
              <a:t>kurios padeda emociškai prisitaikyti prie situacijų (netektis, skyrybos ar kt.), kurių pakeisti negalima.</a:t>
            </a:r>
            <a:endParaRPr lang="lt-L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  <p:bldP spid="1095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lt-LT" sz="3600" dirty="0" smtClean="0"/>
              <a:t>4 metų vaikų taikomos streso įveikimo strategijos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lt-LT" b="1" dirty="0" smtClean="0"/>
              <a:t>Australijos Melburno universiteto </a:t>
            </a:r>
            <a:r>
              <a:rPr lang="lt-LT" b="1" dirty="0" smtClean="0"/>
              <a:t>tyrimas -  </a:t>
            </a:r>
            <a:r>
              <a:rPr lang="lt-LT" b="1" dirty="0" smtClean="0"/>
              <a:t>K. </a:t>
            </a:r>
            <a:r>
              <a:rPr lang="lt-LT" b="1" dirty="0" err="1" smtClean="0"/>
              <a:t>Chalmers</a:t>
            </a:r>
            <a:r>
              <a:rPr lang="lt-LT" b="1" dirty="0" smtClean="0"/>
              <a:t>, E. </a:t>
            </a:r>
            <a:r>
              <a:rPr lang="lt-LT" b="1" dirty="0" err="1" smtClean="0"/>
              <a:t>Frydenberg</a:t>
            </a:r>
            <a:r>
              <a:rPr lang="lt-LT" b="1" dirty="0" smtClean="0"/>
              <a:t> </a:t>
            </a:r>
            <a:r>
              <a:rPr lang="lt-LT" b="1" dirty="0" err="1" smtClean="0"/>
              <a:t>and</a:t>
            </a:r>
            <a:r>
              <a:rPr lang="lt-LT" b="1" dirty="0" smtClean="0"/>
              <a:t> J. </a:t>
            </a:r>
            <a:r>
              <a:rPr lang="lt-LT" b="1" dirty="0" err="1" smtClean="0"/>
              <a:t>Deans</a:t>
            </a:r>
            <a:r>
              <a:rPr lang="lt-LT" b="1" dirty="0" smtClean="0"/>
              <a:t> (2011</a:t>
            </a:r>
            <a:r>
              <a:rPr lang="lt-LT" b="1" dirty="0" smtClean="0"/>
              <a:t>)</a:t>
            </a:r>
            <a:endParaRPr lang="lt-LT" dirty="0" smtClean="0"/>
          </a:p>
          <a:p>
            <a:pPr>
              <a:buNone/>
            </a:pPr>
            <a:r>
              <a:rPr lang="lt-LT" b="1" dirty="0" smtClean="0"/>
              <a:t>Tyrinėta, kokias streso įveikimo strategijas vaikai naudoja: </a:t>
            </a:r>
            <a:endParaRPr lang="lt-LT" b="1" dirty="0" smtClean="0"/>
          </a:p>
          <a:p>
            <a:r>
              <a:rPr lang="lt-LT" b="1" dirty="0" smtClean="0">
                <a:solidFill>
                  <a:srgbClr val="0070C0"/>
                </a:solidFill>
              </a:rPr>
              <a:t>atsiskirdami </a:t>
            </a:r>
            <a:r>
              <a:rPr lang="lt-LT" b="1" dirty="0" smtClean="0">
                <a:solidFill>
                  <a:srgbClr val="0070C0"/>
                </a:solidFill>
              </a:rPr>
              <a:t>nuo tėvų, 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b="1" dirty="0" smtClean="0">
                <a:solidFill>
                  <a:srgbClr val="0070C0"/>
                </a:solidFill>
              </a:rPr>
              <a:t>santykiuose </a:t>
            </a:r>
            <a:r>
              <a:rPr lang="lt-LT" b="1" dirty="0" smtClean="0">
                <a:solidFill>
                  <a:srgbClr val="0070C0"/>
                </a:solidFill>
              </a:rPr>
              <a:t>su draugais, 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b="1" dirty="0" smtClean="0">
                <a:solidFill>
                  <a:srgbClr val="0070C0"/>
                </a:solidFill>
              </a:rPr>
              <a:t>su </a:t>
            </a:r>
            <a:r>
              <a:rPr lang="lt-LT" b="1" dirty="0" smtClean="0">
                <a:solidFill>
                  <a:srgbClr val="0070C0"/>
                </a:solidFill>
              </a:rPr>
              <a:t>pedagogais, 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b="1" dirty="0" smtClean="0">
                <a:solidFill>
                  <a:srgbClr val="0070C0"/>
                </a:solidFill>
              </a:rPr>
              <a:t>kai </a:t>
            </a:r>
            <a:r>
              <a:rPr lang="lt-LT" b="1" dirty="0" smtClean="0">
                <a:solidFill>
                  <a:srgbClr val="0070C0"/>
                </a:solidFill>
              </a:rPr>
              <a:t>ko nors nemėgsta, 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b="1" dirty="0" smtClean="0">
                <a:solidFill>
                  <a:srgbClr val="0070C0"/>
                </a:solidFill>
              </a:rPr>
              <a:t>kas </a:t>
            </a:r>
            <a:r>
              <a:rPr lang="lt-LT" b="1" dirty="0" smtClean="0">
                <a:solidFill>
                  <a:srgbClr val="0070C0"/>
                </a:solidFill>
              </a:rPr>
              <a:t>nors juos erzina, 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b="1" dirty="0" smtClean="0">
                <a:solidFill>
                  <a:srgbClr val="0070C0"/>
                </a:solidFill>
              </a:rPr>
              <a:t>kai </a:t>
            </a:r>
            <a:r>
              <a:rPr lang="lt-LT" b="1" dirty="0" smtClean="0">
                <a:solidFill>
                  <a:srgbClr val="0070C0"/>
                </a:solidFill>
              </a:rPr>
              <a:t>reikia pasirinkti, 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b="1" dirty="0" smtClean="0">
                <a:solidFill>
                  <a:srgbClr val="0070C0"/>
                </a:solidFill>
              </a:rPr>
              <a:t>kai </a:t>
            </a:r>
            <a:r>
              <a:rPr lang="lt-LT" b="1" dirty="0" smtClean="0">
                <a:solidFill>
                  <a:srgbClr val="0070C0"/>
                </a:solidFill>
              </a:rPr>
              <a:t>patiria naktines baimes</a:t>
            </a:r>
            <a:r>
              <a:rPr lang="lt-LT" b="1" dirty="0" smtClean="0"/>
              <a:t>. </a:t>
            </a:r>
            <a:endParaRPr lang="lt-L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lt-LT" sz="3600" dirty="0" smtClean="0"/>
              <a:t>4 metų vaikų taikomos streso įveikimo strategijos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lt-LT" b="1" dirty="0" smtClean="0"/>
              <a:t>Autoriai </a:t>
            </a:r>
            <a:r>
              <a:rPr lang="lt-LT" b="1" dirty="0" smtClean="0"/>
              <a:t>nustatė, kad 4 metų vaikai naudoja tokias efektyvias streso įveikimo strategijas:</a:t>
            </a:r>
            <a:endParaRPr lang="lt-LT" dirty="0" smtClean="0"/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stresą įveikia žaisdami arba darydami ką nors kita malonaus,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sprendžia kilusias problemas,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taiko pozityvaus mąstymo strategiją,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taiko nusiraminimo strategiją,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ignoruoja problemą,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ieško pagalbos,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ieško komforto.</a:t>
            </a:r>
            <a:endParaRPr lang="lt-LT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lt-LT" sz="3600" dirty="0" smtClean="0"/>
              <a:t>4 metų vaikų taikomos streso įveikimo strategijos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b="1" dirty="0" smtClean="0"/>
              <a:t>Autoriai </a:t>
            </a:r>
            <a:r>
              <a:rPr lang="lt-LT" b="1" dirty="0" smtClean="0"/>
              <a:t>nustatė, kad 4 metų vaikai naudoja tokias efektyvias streso įveikimo strategijas:</a:t>
            </a:r>
            <a:endParaRPr lang="lt-LT" dirty="0" smtClean="0"/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verkia</a:t>
            </a:r>
            <a:r>
              <a:rPr lang="lt-LT" b="1" dirty="0" smtClean="0">
                <a:solidFill>
                  <a:srgbClr val="0070C0"/>
                </a:solidFill>
              </a:rPr>
              <a:t>, liūdi, 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nieko nedaro</a:t>
            </a:r>
            <a:r>
              <a:rPr lang="lt-LT" b="1" dirty="0" smtClean="0">
                <a:solidFill>
                  <a:srgbClr val="0070C0"/>
                </a:solidFill>
              </a:rPr>
              <a:t>, pasyviai laukia pagalbos, </a:t>
            </a:r>
            <a:endParaRPr lang="lt-LT" dirty="0" smtClean="0">
              <a:solidFill>
                <a:srgbClr val="0070C0"/>
              </a:solidFill>
            </a:endParaRPr>
          </a:p>
          <a:p>
            <a:pPr lvl="0"/>
            <a:r>
              <a:rPr lang="lt-LT" b="1" dirty="0" smtClean="0">
                <a:solidFill>
                  <a:srgbClr val="0070C0"/>
                </a:solidFill>
              </a:rPr>
              <a:t>pyksta ir netinkamais būdais išreiškia pyktį.</a:t>
            </a:r>
            <a:endParaRPr lang="lt-LT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wrap="none" anchor="ctr"/>
      <a:lstStyle>
        <a:defPPr algn="ctr">
          <a:defRPr sz="3600" b="1" dirty="0" smtClean="0">
            <a:solidFill>
              <a:srgbClr val="CC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1386</Words>
  <Application>Microsoft Office PowerPoint</Application>
  <PresentationFormat>On-screen Show (4:3)</PresentationFormat>
  <Paragraphs>136</Paragraphs>
  <Slides>18</Slides>
  <Notes>14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Apšilimo užduotis </vt:lpstr>
      <vt:lpstr>Sunkumų įveikimo strategijos </vt:lpstr>
      <vt:lpstr>Su kokiais gyvenimo iššūkiais susiduria vaikai?</vt:lpstr>
      <vt:lpstr> </vt:lpstr>
      <vt:lpstr> </vt:lpstr>
      <vt:lpstr>4 metų vaikų taikomos streso įveikimo strategijos</vt:lpstr>
      <vt:lpstr>4 metų vaikų taikomos streso įveikimo strategijos</vt:lpstr>
      <vt:lpstr>4 metų vaikų taikomos streso įveikimo strategijos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144</cp:revision>
  <dcterms:created xsi:type="dcterms:W3CDTF">2012-05-17T19:30:19Z</dcterms:created>
  <dcterms:modified xsi:type="dcterms:W3CDTF">2013-11-27T10:06:45Z</dcterms:modified>
</cp:coreProperties>
</file>