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70" r:id="rId13"/>
    <p:sldId id="271" r:id="rId14"/>
    <p:sldId id="275" r:id="rId15"/>
    <p:sldId id="277" r:id="rId16"/>
    <p:sldId id="280" r:id="rId17"/>
    <p:sldId id="281" r:id="rId18"/>
    <p:sldId id="278" r:id="rId19"/>
    <p:sldId id="273" r:id="rId20"/>
    <p:sldId id="279" r:id="rId21"/>
    <p:sldId id="257" r:id="rId22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AE0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1609" autoAdjust="0"/>
  </p:normalViewPr>
  <p:slideViewPr>
    <p:cSldViewPr>
      <p:cViewPr varScale="1">
        <p:scale>
          <a:sx n="105" d="100"/>
          <a:sy n="105" d="100"/>
        </p:scale>
        <p:origin x="18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42349-9822-4423-89D9-4E5EC96FE6D9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58071-F653-4708-85D5-F4D9065F6E98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1</a:t>
            </a:fld>
            <a:endParaRPr lang="lt-L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10</a:t>
            </a:fld>
            <a:endParaRPr lang="lt-L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11</a:t>
            </a:fld>
            <a:endParaRPr lang="lt-L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12</a:t>
            </a:fld>
            <a:endParaRPr lang="lt-L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13</a:t>
            </a:fld>
            <a:endParaRPr lang="lt-L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14</a:t>
            </a:fld>
            <a:endParaRPr lang="lt-L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15</a:t>
            </a:fld>
            <a:endParaRPr lang="lt-L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B816-BBCF-4C0E-B2F0-0D72208B5A93}" type="slidenum">
              <a:rPr lang="lt-LT" smtClean="0"/>
              <a:pPr/>
              <a:t>16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38151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BB816-BBCF-4C0E-B2F0-0D72208B5A93}" type="slidenum">
              <a:rPr lang="lt-LT" smtClean="0"/>
              <a:pPr/>
              <a:t>17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94406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18</a:t>
            </a:fld>
            <a:endParaRPr lang="lt-L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20</a:t>
            </a:fld>
            <a:endParaRPr lang="lt-L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2</a:t>
            </a:fld>
            <a:endParaRPr lang="lt-L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21</a:t>
            </a:fld>
            <a:endParaRPr lang="lt-L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3</a:t>
            </a:fld>
            <a:endParaRPr lang="lt-L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4</a:t>
            </a:fld>
            <a:endParaRPr lang="lt-L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5</a:t>
            </a:fld>
            <a:endParaRPr lang="lt-L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6</a:t>
            </a:fld>
            <a:endParaRPr lang="lt-L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7</a:t>
            </a:fld>
            <a:endParaRPr lang="lt-L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8</a:t>
            </a:fld>
            <a:endParaRPr lang="lt-L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58071-F653-4708-85D5-F4D9065F6E98}" type="slidenum">
              <a:rPr lang="lt-LT" smtClean="0"/>
              <a:pPr/>
              <a:t>9</a:t>
            </a:fld>
            <a:endParaRPr lang="lt-L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E97-11E1-41CE-A5BE-A6A0E4ED377E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F1E0-CA06-412C-AF0B-2A93FA54B79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E97-11E1-41CE-A5BE-A6A0E4ED377E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F1E0-CA06-412C-AF0B-2A93FA54B79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E97-11E1-41CE-A5BE-A6A0E4ED377E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F1E0-CA06-412C-AF0B-2A93FA54B79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E97-11E1-41CE-A5BE-A6A0E4ED377E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F1E0-CA06-412C-AF0B-2A93FA54B79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E97-11E1-41CE-A5BE-A6A0E4ED377E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F1E0-CA06-412C-AF0B-2A93FA54B79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E97-11E1-41CE-A5BE-A6A0E4ED377E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F1E0-CA06-412C-AF0B-2A93FA54B79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E97-11E1-41CE-A5BE-A6A0E4ED377E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F1E0-CA06-412C-AF0B-2A93FA54B79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E97-11E1-41CE-A5BE-A6A0E4ED377E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F1E0-CA06-412C-AF0B-2A93FA54B79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E97-11E1-41CE-A5BE-A6A0E4ED377E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F1E0-CA06-412C-AF0B-2A93FA54B79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E97-11E1-41CE-A5BE-A6A0E4ED377E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F1E0-CA06-412C-AF0B-2A93FA54B79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A0E97-11E1-41CE-A5BE-A6A0E4ED377E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7F1E0-CA06-412C-AF0B-2A93FA54B791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A0E97-11E1-41CE-A5BE-A6A0E4ED377E}" type="datetimeFigureOut">
              <a:rPr lang="lt-LT" smtClean="0"/>
              <a:pPr/>
              <a:t>2023-08-16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7F1E0-CA06-412C-AF0B-2A93FA54B791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73016"/>
            <a:ext cx="9144000" cy="1470025"/>
          </a:xfrm>
        </p:spPr>
        <p:txBody>
          <a:bodyPr>
            <a:normAutofit/>
          </a:bodyPr>
          <a:lstStyle/>
          <a:p>
            <a:r>
              <a:rPr lang="lt-LT" sz="6600" b="1" dirty="0">
                <a:solidFill>
                  <a:srgbClr val="002060"/>
                </a:solidFill>
              </a:rPr>
              <a:t>„Zipio draugai“ </a:t>
            </a:r>
            <a:endParaRPr lang="lt-LT" sz="66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2656"/>
            <a:ext cx="9144000" cy="720080"/>
          </a:xfrm>
        </p:spPr>
        <p:txBody>
          <a:bodyPr/>
          <a:lstStyle/>
          <a:p>
            <a:r>
              <a:rPr lang="lt-LT" b="1" i="1" spc="15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Tarptautinė ankstyvosios prevencijos programa</a:t>
            </a:r>
          </a:p>
          <a:p>
            <a:endParaRPr lang="lt-LT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052736"/>
            <a:ext cx="26258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55892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  <p:pic>
        <p:nvPicPr>
          <p:cNvPr id="11" name="Picture 10" descr="Zipio logo Brazilij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45224"/>
            <a:ext cx="1259632" cy="1238334"/>
          </a:xfrm>
          <a:prstGeom prst="rect">
            <a:avLst/>
          </a:prstGeom>
        </p:spPr>
      </p:pic>
      <p:pic>
        <p:nvPicPr>
          <p:cNvPr id="12" name="Picture 11" descr="Zipio logo Kinij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39" y="5517232"/>
            <a:ext cx="1191857" cy="1152128"/>
          </a:xfrm>
          <a:prstGeom prst="rect">
            <a:avLst/>
          </a:prstGeom>
        </p:spPr>
      </p:pic>
      <p:pic>
        <p:nvPicPr>
          <p:cNvPr id="13" name="Picture 12" descr="Zipio logo Norvegij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5445224"/>
            <a:ext cx="1224136" cy="1224136"/>
          </a:xfrm>
          <a:prstGeom prst="rect">
            <a:avLst/>
          </a:prstGeom>
        </p:spPr>
      </p:pic>
      <p:pic>
        <p:nvPicPr>
          <p:cNvPr id="14" name="Picture 13" descr="Zipio logo Prancuzija_Kanad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6376" y="5532882"/>
            <a:ext cx="1187623" cy="1140118"/>
          </a:xfrm>
          <a:prstGeom prst="rect">
            <a:avLst/>
          </a:prstGeom>
        </p:spPr>
      </p:pic>
      <p:pic>
        <p:nvPicPr>
          <p:cNvPr id="15" name="Picture 14" descr="Zipio logo_Rusij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5517232"/>
            <a:ext cx="1170816" cy="1170816"/>
          </a:xfrm>
          <a:prstGeom prst="rect">
            <a:avLst/>
          </a:prstGeom>
        </p:spPr>
      </p:pic>
      <p:pic>
        <p:nvPicPr>
          <p:cNvPr id="16" name="Picture 15" descr="Zipio logo Lenkij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67944" y="5517232"/>
            <a:ext cx="1152128" cy="1152128"/>
          </a:xfrm>
          <a:prstGeom prst="rect">
            <a:avLst/>
          </a:prstGeom>
        </p:spPr>
      </p:pic>
      <p:pic>
        <p:nvPicPr>
          <p:cNvPr id="20" name="Picture 19" descr="Zipio logo Anglij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5373216"/>
            <a:ext cx="1412776" cy="14847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19256" cy="1162050"/>
          </a:xfrm>
        </p:spPr>
        <p:txBody>
          <a:bodyPr>
            <a:normAutofit fontScale="90000"/>
          </a:bodyPr>
          <a:lstStyle/>
          <a:p>
            <a:pPr lvl="0"/>
            <a:r>
              <a:rPr lang="lt-LT" sz="5300" i="1" dirty="0">
                <a:solidFill>
                  <a:schemeClr val="bg1"/>
                </a:solidFill>
              </a:rPr>
              <a:t>Programos pedagogai </a:t>
            </a:r>
            <a:r>
              <a:rPr lang="lt-LT" sz="2200" dirty="0">
                <a:solidFill>
                  <a:schemeClr val="bg1"/>
                </a:solidFill>
              </a:rPr>
              <a:t>(2)</a:t>
            </a:r>
            <a:br>
              <a:rPr lang="lt-LT" dirty="0">
                <a:solidFill>
                  <a:schemeClr val="bg1"/>
                </a:solidFill>
              </a:rPr>
            </a:b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520" y="1268760"/>
            <a:ext cx="8316416" cy="720080"/>
          </a:xfrm>
        </p:spPr>
        <p:txBody>
          <a:bodyPr>
            <a:noAutofit/>
          </a:bodyPr>
          <a:lstStyle/>
          <a:p>
            <a:r>
              <a:rPr lang="lt-LT" sz="3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Ką duoda programa pedagogui?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359024" y="4293096"/>
            <a:ext cx="8784976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lt-LT" sz="3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Programa „Zipio draugai“ padeda pedagogams tobulinti jų darbe reikalingas kompetencijas: socialinę, socioedukacinę, mokinių motyvavimo ir paramos jiems. 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6084168" y="6525344"/>
            <a:ext cx="2895600" cy="332656"/>
          </a:xfrm>
        </p:spPr>
        <p:txBody>
          <a:bodyPr/>
          <a:lstStyle/>
          <a:p>
            <a:r>
              <a:rPr lang="it-IT" sz="1100" i="1" dirty="0">
                <a:solidFill>
                  <a:schemeClr val="bg1"/>
                </a:solidFill>
              </a:rPr>
              <a:t>VšĮ „Vaiko labui”. Programa „Zipio draugai“ </a:t>
            </a:r>
            <a:endParaRPr lang="lt-LT" sz="1100" i="1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748464" y="6517853"/>
            <a:ext cx="395536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chemeClr val="bg1"/>
                </a:solidFill>
              </a:rPr>
              <a:pPr/>
              <a:t>10</a:t>
            </a:fld>
            <a:endParaRPr lang="lt-LT" sz="1100" dirty="0">
              <a:solidFill>
                <a:schemeClr val="bg1"/>
              </a:solidFill>
            </a:endParaRPr>
          </a:p>
        </p:txBody>
      </p:sp>
      <p:sp>
        <p:nvSpPr>
          <p:cNvPr id="13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669360"/>
            <a:ext cx="611560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395536" y="1916832"/>
            <a:ext cx="8748464" cy="2304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lt-LT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Padeda geriau pažinti ir suprasti vaiką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lt-LT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Padeda pedagogui kurti geranorišką grupės mikroklimatą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lt-LT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Didina pedagogo profesinį meistriškumą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lt-LT" sz="28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Įtakoja ir pedagogo asmenybę </a:t>
            </a:r>
            <a:endParaRPr kumimoji="0" lang="lt-LT" sz="3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9679" y="260648"/>
            <a:ext cx="18130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Autofit/>
          </a:bodyPr>
          <a:lstStyle/>
          <a:p>
            <a:pPr lvl="0">
              <a:lnSpc>
                <a:spcPts val="5200"/>
              </a:lnSpc>
            </a:pPr>
            <a:r>
              <a:rPr lang="lt-LT" sz="4800" i="1" dirty="0">
                <a:solidFill>
                  <a:srgbClr val="002060"/>
                </a:solidFill>
              </a:rPr>
              <a:t>Ar tikrai programa „Zipio draugai“ padeda vaikui? ar ji veikia?</a:t>
            </a:r>
            <a:endParaRPr lang="lt-LT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2" y="1556792"/>
            <a:ext cx="8964488" cy="1478087"/>
          </a:xfrm>
        </p:spPr>
        <p:txBody>
          <a:bodyPr>
            <a:normAutofit/>
          </a:bodyPr>
          <a:lstStyle/>
          <a:p>
            <a:pPr>
              <a:spcBef>
                <a:spcPts val="200"/>
              </a:spcBef>
              <a:buFont typeface="Wingdings" pitchFamily="2" charset="2"/>
              <a:buChar char="ü"/>
            </a:pPr>
            <a:r>
              <a:rPr lang="lt-LT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Tarptautinis programos poveikio vaikui tyrimas</a:t>
            </a:r>
          </a:p>
          <a:p>
            <a:pPr>
              <a:spcBef>
                <a:spcPts val="200"/>
              </a:spcBef>
              <a:buFont typeface="Wingdings" pitchFamily="2" charset="2"/>
              <a:buChar char="ü"/>
            </a:pPr>
            <a:r>
              <a:rPr lang="lt-LT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Tarptautinis išliekamojo programos poveikio vaikui tyrimas</a:t>
            </a:r>
          </a:p>
          <a:p>
            <a:pPr>
              <a:spcBef>
                <a:spcPts val="200"/>
              </a:spcBef>
              <a:buFont typeface="Wingdings" pitchFamily="2" charset="2"/>
              <a:buChar char="ü"/>
            </a:pPr>
            <a:r>
              <a:rPr lang="lt-LT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Programos įtaka vaiko adaptacijai mokykloje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79512" y="3717032"/>
            <a:ext cx="8964488" cy="3034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lt-LT" sz="3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Vėliausieji tyrimai:</a:t>
            </a: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lt-LT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Programos poveikis vaikų emocinei sveikatai, elgsenai ir gebėjimams įveikti sunkumus </a:t>
            </a:r>
            <a:r>
              <a:rPr kumimoji="0" lang="lt-LT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(Airija, 2008 - 2009)</a:t>
            </a:r>
            <a:endParaRPr kumimoji="0" lang="lt-LT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lt-LT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Programos poveikis vaikų psichikos sveikatai ir sunkumų įveikimo gebėjimams </a:t>
            </a:r>
            <a:r>
              <a:rPr lang="lt-LT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(Norvegija, 2007 – 2011)</a:t>
            </a: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lt-LT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Programos poveikis joje dalyvavusiems vaikams </a:t>
            </a:r>
            <a:r>
              <a:rPr lang="lt-LT" sz="2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(Lietuva, 2012)</a:t>
            </a:r>
            <a:endParaRPr kumimoji="0" lang="lt-LT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0" y="2996952"/>
            <a:ext cx="91440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t-LT" sz="2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... </a:t>
            </a:r>
            <a:r>
              <a:rPr lang="lt-LT" sz="2200" i="1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atlikta</a:t>
            </a:r>
            <a:r>
              <a:rPr lang="lt-LT" sz="2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lt-LT" sz="2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daug įvairių tyrimų Lietuvoje ir užsienyje.</a:t>
            </a: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52120" y="6525344"/>
            <a:ext cx="2895600" cy="332656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748464" y="6517853"/>
            <a:ext cx="395536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11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9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669360"/>
            <a:ext cx="611560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566381"/>
            <a:ext cx="1872208" cy="185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799977" rev="0"/>
            </a:camera>
            <a:lightRig rig="threePt" dir="t"/>
          </a:scene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908720"/>
          </a:xfrm>
        </p:spPr>
        <p:txBody>
          <a:bodyPr>
            <a:normAutofit fontScale="90000"/>
          </a:bodyPr>
          <a:lstStyle/>
          <a:p>
            <a:pPr lvl="0"/>
            <a:r>
              <a:rPr lang="lt-LT" sz="5000" i="1" dirty="0">
                <a:solidFill>
                  <a:srgbClr val="002060"/>
                </a:solidFill>
              </a:rPr>
              <a:t>Programa </a:t>
            </a:r>
            <a:r>
              <a:rPr lang="lt-LT" sz="5000" dirty="0">
                <a:solidFill>
                  <a:srgbClr val="002060"/>
                </a:solidFill>
              </a:rPr>
              <a:t>„</a:t>
            </a:r>
            <a:r>
              <a:rPr lang="lt-LT" sz="5000" i="1" dirty="0">
                <a:solidFill>
                  <a:srgbClr val="002060"/>
                </a:solidFill>
              </a:rPr>
              <a:t>Zipio draugai” vykdoma </a:t>
            </a:r>
            <a:r>
              <a:rPr lang="lt-LT" sz="2200" dirty="0">
                <a:solidFill>
                  <a:srgbClr val="002060"/>
                </a:solidFill>
              </a:rPr>
              <a:t>(1)</a:t>
            </a:r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512" y="1124744"/>
            <a:ext cx="8568952" cy="136815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lt-L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Visose Lietuvos apskrityse, </a:t>
            </a:r>
          </a:p>
          <a:p>
            <a:pPr>
              <a:spcBef>
                <a:spcPts val="0"/>
              </a:spcBef>
            </a:pPr>
            <a:r>
              <a:rPr lang="lt-L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miestuose ir kaimiškosiose vietovėse: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204864"/>
            <a:ext cx="3418876" cy="43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3"/>
          <p:cNvSpPr txBox="1">
            <a:spLocks/>
          </p:cNvSpPr>
          <p:nvPr/>
        </p:nvSpPr>
        <p:spPr>
          <a:xfrm>
            <a:off x="179512" y="2432645"/>
            <a:ext cx="5184576" cy="442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ts val="3300"/>
              </a:lnSpc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lt-LT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ikimokyklinio ugdymo įstaigų priešmokyklinėse grupėse;</a:t>
            </a:r>
          </a:p>
          <a:p>
            <a:pPr marL="342900" indent="-342900">
              <a:lnSpc>
                <a:spcPts val="33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lt-LT" sz="3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bendrojo ugdymo mokyklų     pirmosiose klasėse; </a:t>
            </a:r>
          </a:p>
          <a:p>
            <a:pPr marL="342900" marR="0" lvl="0" indent="-342900" algn="l" defTabSz="914400" rtl="0" eaLnBrk="1" fontAlgn="auto" latinLnBrk="0" hangingPunct="1">
              <a:lnSpc>
                <a:spcPts val="3300"/>
              </a:lnSpc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lt-LT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mokyklų prailgintos dienos grupėse ar būreliuose;</a:t>
            </a:r>
          </a:p>
          <a:p>
            <a:pPr marL="342900" indent="-342900">
              <a:lnSpc>
                <a:spcPts val="33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lt-LT" sz="3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globos namuose;</a:t>
            </a:r>
          </a:p>
          <a:p>
            <a:pPr marL="342900" marR="0" lvl="0" indent="-342900" fontAlgn="auto">
              <a:lnSpc>
                <a:spcPts val="3300"/>
              </a:lnSpc>
              <a:spcAft>
                <a:spcPts val="12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lt-LT" sz="3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vaikų dienos centruose.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lt-LT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6012160" y="6525344"/>
            <a:ext cx="2895600" cy="332656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748464" y="6517853"/>
            <a:ext cx="395536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12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12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669360"/>
            <a:ext cx="611560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partnershipforchildren.org.uk/uploads/images/Country_Pages/NEW/ZF%20Map%20Jan%20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44824"/>
            <a:ext cx="7496175" cy="492442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1684784"/>
          </a:xfrm>
        </p:spPr>
        <p:txBody>
          <a:bodyPr>
            <a:normAutofit/>
          </a:bodyPr>
          <a:lstStyle/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lt-LT" sz="3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Programa pradėta  įgyvendinti 1999 metais.</a:t>
            </a:r>
          </a:p>
          <a:p>
            <a:pPr algn="ctr">
              <a:lnSpc>
                <a:spcPts val="4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lt-LT" sz="3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Šiuo metu joje dalyvauja 33 pasaulio valstybės.</a:t>
            </a:r>
            <a:endParaRPr lang="lt-LT" sz="3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pPr lvl="0"/>
            <a:r>
              <a:rPr lang="lt-LT" sz="5000" b="1" i="1" dirty="0">
                <a:solidFill>
                  <a:srgbClr val="002060"/>
                </a:solidFill>
              </a:rPr>
              <a:t>Programa „Zipio draugai” vykdoma </a:t>
            </a:r>
            <a:r>
              <a:rPr lang="lt-LT" sz="2200" dirty="0">
                <a:solidFill>
                  <a:srgbClr val="002060"/>
                </a:solidFill>
              </a:rPr>
              <a:t>(2)</a:t>
            </a:r>
            <a:endParaRPr lang="lt-LT" dirty="0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940152" y="6597352"/>
            <a:ext cx="2895600" cy="260648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748464" y="6517853"/>
            <a:ext cx="395536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13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8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669360"/>
            <a:ext cx="611560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12160" cy="908720"/>
          </a:xfrm>
        </p:spPr>
        <p:txBody>
          <a:bodyPr>
            <a:normAutofit/>
          </a:bodyPr>
          <a:lstStyle/>
          <a:p>
            <a:pPr lvl="0"/>
            <a:r>
              <a:rPr lang="lt-LT" sz="4800" b="1" dirty="0">
                <a:solidFill>
                  <a:srgbClr val="002060"/>
                </a:solidFill>
              </a:rPr>
              <a:t>Programos dalyviai </a:t>
            </a:r>
            <a:r>
              <a:rPr lang="lt-LT" sz="2000" dirty="0">
                <a:solidFill>
                  <a:srgbClr val="002060"/>
                </a:solidFill>
              </a:rPr>
              <a:t>(1)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29200"/>
            <a:ext cx="9144000" cy="1296144"/>
          </a:xfrm>
        </p:spPr>
        <p:txBody>
          <a:bodyPr>
            <a:normAutofit/>
          </a:bodyPr>
          <a:lstStyle/>
          <a:p>
            <a:pPr algn="ctr">
              <a:lnSpc>
                <a:spcPts val="4100"/>
              </a:lnSpc>
              <a:spcBef>
                <a:spcPts val="0"/>
              </a:spcBef>
              <a:buNone/>
            </a:pPr>
            <a:r>
              <a:rPr lang="lt-L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2.000.000</a:t>
            </a:r>
            <a:r>
              <a:rPr lang="lt-LT" sz="3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lt-LT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programos vaikas pasaulyje </a:t>
            </a:r>
          </a:p>
          <a:p>
            <a:pPr algn="ctr">
              <a:lnSpc>
                <a:spcPts val="41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lt-LT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sudalyvavo joje 2022 metais.</a:t>
            </a:r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940152" y="6597352"/>
            <a:ext cx="2895600" cy="260648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748464" y="6517853"/>
            <a:ext cx="395536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14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669360"/>
            <a:ext cx="611560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9444"/>
            <a:ext cx="4283968" cy="266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3933056"/>
            <a:ext cx="9144000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lt-L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100.000</a:t>
            </a:r>
            <a:r>
              <a:rPr lang="lt-LT" sz="6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lt-LT" sz="3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programos dalyvis Lietuvoje</a:t>
            </a:r>
          </a:p>
          <a:p>
            <a:pPr marL="742950" marR="0" lvl="0" indent="-742950" algn="ctr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lt-LT" sz="3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sudalyvavo joje 2012 metais Kaune.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lt-L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139952" y="1196752"/>
            <a:ext cx="5004048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r">
              <a:lnSpc>
                <a:spcPts val="3600"/>
              </a:lnSpc>
            </a:pPr>
            <a:r>
              <a:rPr lang="lt-LT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Lietuvoje programa pradėta</a:t>
            </a:r>
          </a:p>
          <a:p>
            <a:pPr marL="342900" lvl="0" indent="-342900" algn="r">
              <a:lnSpc>
                <a:spcPts val="3600"/>
              </a:lnSpc>
              <a:spcAft>
                <a:spcPts val="1800"/>
              </a:spcAft>
            </a:pPr>
            <a:r>
              <a:rPr lang="lt-LT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įgyvendinti 2000 metais.</a:t>
            </a:r>
          </a:p>
          <a:p>
            <a:pPr marL="342900" indent="-342900" algn="r">
              <a:lnSpc>
                <a:spcPts val="3600"/>
              </a:lnSpc>
              <a:defRPr/>
            </a:pPr>
            <a:r>
              <a:rPr lang="lt-LT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Joje jau yra dalyvavę </a:t>
            </a:r>
          </a:p>
          <a:p>
            <a:pPr marL="342900" indent="-342900" algn="r">
              <a:lnSpc>
                <a:spcPts val="3600"/>
              </a:lnSpc>
              <a:defRPr/>
            </a:pPr>
            <a:r>
              <a:rPr lang="lt-LT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300.000 Lietuvos vaikų.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22504">
            <a:off x="128634" y="220896"/>
            <a:ext cx="1511675" cy="1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799977" rev="0"/>
            </a:camera>
            <a:lightRig rig="threePt" dir="t"/>
          </a:scene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58337">
            <a:off x="7302663" y="193485"/>
            <a:ext cx="1619672" cy="141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547664" y="404664"/>
            <a:ext cx="60121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Programos dalyviai </a:t>
            </a: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(2)</a:t>
            </a:r>
            <a:endParaRPr kumimoji="0" lang="lt-L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940152" y="6597352"/>
            <a:ext cx="2895600" cy="260648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748464" y="6517853"/>
            <a:ext cx="395536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15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5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669360"/>
            <a:ext cx="611560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7544" y="1844824"/>
            <a:ext cx="8676456" cy="2132856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lt-LT" sz="1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Lietuvoje programoje „Zipio draugai” </a:t>
            </a:r>
          </a:p>
          <a:p>
            <a:pPr>
              <a:spcAft>
                <a:spcPts val="600"/>
              </a:spcAft>
            </a:pPr>
            <a:r>
              <a:rPr lang="lt-LT" sz="1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kasmet vidutiniškai dalyvauja apie:</a:t>
            </a:r>
          </a:p>
          <a:p>
            <a:pPr lvl="0">
              <a:lnSpc>
                <a:spcPct val="120000"/>
              </a:lnSpc>
              <a:spcAft>
                <a:spcPts val="300"/>
              </a:spcAft>
            </a:pPr>
            <a:r>
              <a:rPr lang="lt-LT" sz="1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lt-LT" sz="9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t-LT" sz="1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≈ 15 tūkstančių vaikų;</a:t>
            </a:r>
          </a:p>
          <a:p>
            <a:pPr lvl="0">
              <a:lnSpc>
                <a:spcPct val="120000"/>
              </a:lnSpc>
              <a:spcAft>
                <a:spcPts val="300"/>
              </a:spcAft>
            </a:pPr>
            <a:r>
              <a:rPr lang="lt-LT" sz="1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≈ 800 pedagogų;</a:t>
            </a:r>
          </a:p>
          <a:p>
            <a:pPr lvl="0">
              <a:lnSpc>
                <a:spcPct val="120000"/>
              </a:lnSpc>
              <a:spcAft>
                <a:spcPts val="300"/>
              </a:spcAft>
            </a:pPr>
            <a:r>
              <a:rPr lang="lt-LT" sz="1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≈ 500 ugdymo įstaigų iš visų apskričių.</a:t>
            </a:r>
            <a:r>
              <a:rPr lang="lt-LT" sz="10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lt-LT" sz="4400" i="1" dirty="0"/>
              <a:t> </a:t>
            </a:r>
            <a:endParaRPr lang="lt-LT" sz="4400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2924944"/>
            <a:ext cx="467163" cy="30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429000"/>
            <a:ext cx="467163" cy="30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005064"/>
            <a:ext cx="467163" cy="30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67544" y="4941168"/>
            <a:ext cx="8676456" cy="115212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lnSpc>
                <a:spcPts val="4100"/>
              </a:lnSpc>
            </a:pPr>
            <a:r>
              <a:rPr lang="lt-LT" sz="1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Programoje dalyvauja ir specialiųjų ugdymo(si) poreikių turintys vaikai.</a:t>
            </a:r>
          </a:p>
          <a:p>
            <a:endParaRPr lang="lt-LT" sz="1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lt-LT" sz="1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kumimoji="0" lang="lt-L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09" y="959144"/>
            <a:ext cx="9144000" cy="692696"/>
          </a:xfrm>
        </p:spPr>
        <p:txBody>
          <a:bodyPr>
            <a:normAutofit/>
          </a:bodyPr>
          <a:lstStyle/>
          <a:p>
            <a:pPr algn="l"/>
            <a:r>
              <a:rPr lang="lt-LT" sz="3000" b="1" i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„Zipio draugai“ Lietuvoje įgyvendinama</a:t>
            </a:r>
          </a:p>
        </p:txBody>
      </p:sp>
      <p:sp>
        <p:nvSpPr>
          <p:cNvPr id="4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370384" cy="365125"/>
          </a:xfrm>
        </p:spPr>
        <p:txBody>
          <a:bodyPr/>
          <a:lstStyle/>
          <a:p>
            <a:pPr>
              <a:defRPr/>
            </a:pPr>
            <a:fld id="{ADA362DD-0898-40DB-B85C-2621D71FF3CB}" type="slidenum">
              <a:rPr lang="lt-LT" sz="1100" i="1" smtClean="0">
                <a:solidFill>
                  <a:srgbClr val="002060"/>
                </a:solidFill>
              </a:rPr>
              <a:pPr>
                <a:defRPr/>
              </a:pPr>
              <a:t>16</a:t>
            </a:fld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686800" y="6700838"/>
            <a:ext cx="457200" cy="152400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sz="2400" b="0" i="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25" y="2360812"/>
            <a:ext cx="2144719" cy="30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3832" y="2360811"/>
            <a:ext cx="2156973" cy="30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002" y="2380316"/>
            <a:ext cx="2156973" cy="306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08209" y="1810263"/>
            <a:ext cx="9012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lt-LT" sz="2800" i="1" spc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lietuvių            lenkų            ukrainiečių   rusų kalbomis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349388" y="19110"/>
            <a:ext cx="6012160" cy="9087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Programos dalyviai </a:t>
            </a: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(3)</a:t>
            </a:r>
            <a:endParaRPr kumimoji="0" lang="lt-L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940152" y="6597352"/>
            <a:ext cx="2895600" cy="260648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A44E2-AB18-E9FA-8BD8-7C2D177E9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536" y="2380316"/>
            <a:ext cx="2169980" cy="30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79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26824"/>
            <a:ext cx="3755706" cy="5378776"/>
          </a:xfrm>
          <a:prstGeom prst="rect">
            <a:avLst/>
          </a:prstGeom>
        </p:spPr>
      </p:pic>
      <p:sp>
        <p:nvSpPr>
          <p:cNvPr id="11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807240" y="6580398"/>
            <a:ext cx="370384" cy="260648"/>
          </a:xfrm>
        </p:spPr>
        <p:txBody>
          <a:bodyPr/>
          <a:lstStyle/>
          <a:p>
            <a:pPr>
              <a:defRPr/>
            </a:pPr>
            <a:fld id="{ADA362DD-0898-40DB-B85C-2621D71FF3CB}" type="slidenum">
              <a:rPr lang="lt-LT" sz="1100" i="1" smtClean="0">
                <a:solidFill>
                  <a:srgbClr val="002060"/>
                </a:solidFill>
              </a:rPr>
              <a:pPr>
                <a:defRPr/>
              </a:pPr>
              <a:t>17</a:t>
            </a:fld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12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705600"/>
            <a:ext cx="457200" cy="152400"/>
          </a:xfrm>
          <a:prstGeom prst="actionButtonBackPrevious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 sz="2400" b="0" i="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sp>
        <p:nvSpPr>
          <p:cNvPr id="19" name="Rectangle 18"/>
          <p:cNvSpPr/>
          <p:nvPr/>
        </p:nvSpPr>
        <p:spPr>
          <a:xfrm>
            <a:off x="827584" y="652896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t-LT" sz="33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pritaikyta specialiųjų ugdymosi poreikių turintiems vaikams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312" y="18288"/>
            <a:ext cx="6012160" cy="74559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Programos dalyviai </a:t>
            </a:r>
            <a:r>
              <a:rPr kumimoji="0" lang="lt-L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(4)</a:t>
            </a:r>
            <a:endParaRPr kumimoji="0" lang="lt-L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940152" y="6597352"/>
            <a:ext cx="2895600" cy="260648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771800" y="6021288"/>
            <a:ext cx="216024" cy="2160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2771800" y="6012904"/>
            <a:ext cx="279648" cy="2244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85332B0-2EF0-5FB3-3890-DC0B30618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85791"/>
            <a:ext cx="3755706" cy="38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0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16632"/>
            <a:ext cx="9144000" cy="692696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algn="ctr">
              <a:spcBef>
                <a:spcPct val="0"/>
              </a:spcBef>
            </a:pPr>
            <a:r>
              <a:rPr lang="lt-LT" sz="48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Programos kūrėjai, vykdytojai ir draugai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052736"/>
            <a:ext cx="6876256" cy="1368152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r>
              <a:rPr lang="lt-LT" sz="9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Programos autorių teisės priklauso </a:t>
            </a:r>
          </a:p>
          <a:p>
            <a:r>
              <a:rPr lang="lt-LT" sz="125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Partnership for Children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5780" y="4014192"/>
            <a:ext cx="9036496" cy="1008112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lt-LT" sz="14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Programos įgyvendinimui ugdymo</a:t>
            </a:r>
          </a:p>
          <a:p>
            <a:r>
              <a:rPr lang="lt-LT" sz="14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įstaigose pritaria ir jį palaiko </a:t>
            </a:r>
            <a:r>
              <a:rPr lang="lt-LT" sz="20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ŠMSM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67744" y="2492896"/>
            <a:ext cx="5976664" cy="11521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lt-LT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Lietuvoje programą įgyvendina</a:t>
            </a:r>
          </a:p>
          <a:p>
            <a:pPr>
              <a:lnSpc>
                <a:spcPct val="80000"/>
              </a:lnSpc>
            </a:pPr>
            <a:r>
              <a:rPr lang="lt-LT" sz="3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viešoji įstaiga </a:t>
            </a:r>
            <a:r>
              <a:rPr lang="lt-LT" sz="50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Vaiko labui</a:t>
            </a: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6588224" y="1052736"/>
            <a:ext cx="2448272" cy="1224135"/>
          </a:xfrm>
          <a:prstGeom prst="rect">
            <a:avLst/>
          </a:prstGeom>
          <a:solidFill>
            <a:srgbClr val="00206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124744"/>
            <a:ext cx="2304256" cy="107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1259632" y="2420888"/>
            <a:ext cx="1008112" cy="1224136"/>
          </a:xfrm>
          <a:prstGeom prst="rect">
            <a:avLst/>
          </a:prstGeom>
          <a:solidFill>
            <a:srgbClr val="00206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492897"/>
            <a:ext cx="87012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6948264" y="5022304"/>
            <a:ext cx="2016224" cy="1495549"/>
          </a:xfrm>
          <a:prstGeom prst="rect">
            <a:avLst/>
          </a:prstGeom>
          <a:solidFill>
            <a:srgbClr val="00206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t-L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940152" y="6597352"/>
            <a:ext cx="2895600" cy="260648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20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748464" y="6517853"/>
            <a:ext cx="395536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18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21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669360"/>
            <a:ext cx="611560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FCA44F-35BB-FA8D-6602-03BD59B462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636" y="5107483"/>
            <a:ext cx="1815480" cy="12843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80948">
            <a:off x="296699" y="187864"/>
            <a:ext cx="1585920" cy="104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48613">
            <a:off x="8397950" y="5205204"/>
            <a:ext cx="683514" cy="451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62745">
            <a:off x="1888631" y="3162966"/>
            <a:ext cx="886768" cy="58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34565">
            <a:off x="7380710" y="758742"/>
            <a:ext cx="1074465" cy="71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460383">
            <a:off x="6117094" y="1407033"/>
            <a:ext cx="2792909" cy="173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98983">
            <a:off x="176570" y="1298782"/>
            <a:ext cx="2779109" cy="172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33407">
            <a:off x="6023409" y="3481838"/>
            <a:ext cx="2970357" cy="184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21223">
            <a:off x="171137" y="3528298"/>
            <a:ext cx="2880320" cy="179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872952">
            <a:off x="6791731" y="5356717"/>
            <a:ext cx="1875502" cy="1286335"/>
          </a:xfrm>
          <a:prstGeom prst="rect">
            <a:avLst/>
          </a:prstGeom>
        </p:spPr>
      </p:pic>
      <p:pic>
        <p:nvPicPr>
          <p:cNvPr id="34" name="Picture 33" descr="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277076">
            <a:off x="433376" y="5167198"/>
            <a:ext cx="1105667" cy="157514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051720" y="188640"/>
            <a:ext cx="478802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200"/>
              </a:lnSpc>
            </a:pPr>
            <a:r>
              <a:rPr lang="lt-LT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Zipis jau padėjo įgyti gebėjimų,</a:t>
            </a:r>
            <a:br>
              <a:rPr lang="lt-LT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t-LT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reikalingų  įveikti </a:t>
            </a:r>
          </a:p>
          <a:p>
            <a:pPr algn="ctr">
              <a:lnSpc>
                <a:spcPts val="4200"/>
              </a:lnSpc>
            </a:pPr>
            <a:r>
              <a:rPr lang="lt-LT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kasdienius sunkumus </a:t>
            </a:r>
          </a:p>
          <a:p>
            <a:pPr algn="ctr">
              <a:lnSpc>
                <a:spcPts val="4200"/>
              </a:lnSpc>
            </a:pPr>
            <a:r>
              <a:rPr lang="lt-LT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stresus,</a:t>
            </a:r>
            <a:br>
              <a:rPr lang="lt-LT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t-LT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2.000.000</a:t>
            </a:r>
            <a:r>
              <a:rPr lang="lt-LT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lt-LT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vaikų pasaulyje.</a:t>
            </a:r>
            <a:br>
              <a:rPr lang="lt-LT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t-LT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Zipis padės</a:t>
            </a:r>
          </a:p>
          <a:p>
            <a:pPr algn="ctr">
              <a:lnSpc>
                <a:spcPts val="4200"/>
              </a:lnSpc>
            </a:pPr>
            <a:r>
              <a:rPr lang="lt-LT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jų įgyti </a:t>
            </a:r>
          </a:p>
          <a:p>
            <a:pPr algn="ctr">
              <a:lnSpc>
                <a:spcPts val="4200"/>
              </a:lnSpc>
            </a:pPr>
            <a:r>
              <a:rPr lang="lt-LT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Jūsų vaikui!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5157192"/>
            <a:ext cx="3040385" cy="162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6516216" y="0"/>
            <a:ext cx="2627784" cy="260648"/>
          </a:xfrm>
        </p:spPr>
        <p:txBody>
          <a:bodyPr/>
          <a:lstStyle/>
          <a:p>
            <a:r>
              <a:rPr lang="it-IT" sz="105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050" i="1" dirty="0">
              <a:solidFill>
                <a:srgbClr val="002060"/>
              </a:solidFill>
            </a:endParaRPr>
          </a:p>
        </p:txBody>
      </p:sp>
      <p:sp>
        <p:nvSpPr>
          <p:cNvPr id="20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669360"/>
            <a:ext cx="611560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748464" y="6517853"/>
            <a:ext cx="395536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19</a:t>
            </a:fld>
            <a:endParaRPr lang="lt-LT" sz="11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>
            <a:noAutofit/>
          </a:bodyPr>
          <a:lstStyle/>
          <a:p>
            <a:r>
              <a:rPr lang="lt-LT" sz="4800" b="1" i="1" dirty="0">
                <a:solidFill>
                  <a:srgbClr val="002060"/>
                </a:solidFill>
              </a:rPr>
              <a:t>Programos „Zipio draugai“ tikslas -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27584" y="4005064"/>
            <a:ext cx="6707088" cy="2548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t-L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ugdyti</a:t>
            </a:r>
            <a:endParaRPr kumimoji="0" lang="lt-L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2754102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816" y="2060848"/>
            <a:ext cx="5976664" cy="79208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None/>
            </a:pPr>
            <a:r>
              <a:rPr lang="lt-LT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ugdyti 5 – 7 metų vaikų </a:t>
            </a:r>
          </a:p>
          <a:p>
            <a:pPr>
              <a:buNone/>
            </a:pPr>
            <a:endParaRPr lang="lt-LT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87824" y="2996952"/>
            <a:ext cx="6156176" cy="720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lt-LT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socialinius</a:t>
            </a:r>
            <a:r>
              <a:rPr kumimoji="0" lang="lt-L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lt-L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31840" y="3933056"/>
            <a:ext cx="5688632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lt-LT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emocinių sunkumų įveikimo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lt-LT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gebėjimus.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lt-L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2895600" cy="332656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917632" y="6517853"/>
            <a:ext cx="226368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2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13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16416" y="6669360"/>
            <a:ext cx="601216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340768"/>
            <a:ext cx="9144000" cy="2664296"/>
          </a:xfrm>
        </p:spPr>
        <p:txBody>
          <a:bodyPr>
            <a:normAutofit/>
          </a:bodyPr>
          <a:lstStyle/>
          <a:p>
            <a:pPr lvl="0">
              <a:lnSpc>
                <a:spcPts val="4600"/>
              </a:lnSpc>
              <a:spcBef>
                <a:spcPts val="0"/>
              </a:spcBef>
              <a:spcAft>
                <a:spcPts val="600"/>
              </a:spcAft>
            </a:pPr>
            <a:r>
              <a:rPr lang="lt-LT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Daugiau informacijos </a:t>
            </a:r>
            <a:br>
              <a:rPr lang="lt-LT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t-LT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specialiai tėvams skirtą </a:t>
            </a:r>
            <a:br>
              <a:rPr lang="lt-LT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t-LT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programos „Zipio draugai“</a:t>
            </a:r>
            <a:br>
              <a:rPr lang="lt-LT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t-LT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medžiagą rasite</a:t>
            </a:r>
            <a:endParaRPr lang="lt-LT" sz="60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115233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88640"/>
            <a:ext cx="115233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88640"/>
            <a:ext cx="115233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88640"/>
            <a:ext cx="115233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88640"/>
            <a:ext cx="115233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88640"/>
            <a:ext cx="115233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188640"/>
            <a:ext cx="115233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6084168" y="6525344"/>
            <a:ext cx="2895600" cy="332656"/>
          </a:xfrm>
        </p:spPr>
        <p:txBody>
          <a:bodyPr/>
          <a:lstStyle/>
          <a:p>
            <a:r>
              <a:rPr lang="it-IT" sz="1100" i="1" dirty="0">
                <a:solidFill>
                  <a:schemeClr val="bg1"/>
                </a:solidFill>
              </a:rPr>
              <a:t>VšĮ „Vaiko labui”. Programa „Zipio draugai“ </a:t>
            </a:r>
            <a:endParaRPr lang="lt-LT" sz="1100" i="1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748464" y="6517853"/>
            <a:ext cx="395536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chemeClr val="bg1"/>
                </a:solidFill>
              </a:rPr>
              <a:pPr/>
              <a:t>20</a:t>
            </a:fld>
            <a:endParaRPr lang="lt-LT" sz="1100" dirty="0">
              <a:solidFill>
                <a:schemeClr val="bg1"/>
              </a:solidFill>
            </a:endParaRPr>
          </a:p>
        </p:txBody>
      </p:sp>
      <p:sp>
        <p:nvSpPr>
          <p:cNvPr id="1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669360"/>
            <a:ext cx="467544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3573016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lt-LT" sz="6000" b="1" i="1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lt-LT" sz="5400" b="1" i="1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www.vaikolabui.lt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4725144"/>
            <a:ext cx="914400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lt-LT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kumimoji="0" lang="lt-LT" sz="4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 anglų kalba</a:t>
            </a:r>
          </a:p>
          <a:p>
            <a:pPr lvl="0" algn="ctr">
              <a:lnSpc>
                <a:spcPts val="4600"/>
              </a:lnSpc>
              <a:spcAft>
                <a:spcPts val="600"/>
              </a:spcAft>
            </a:pPr>
            <a:r>
              <a:rPr lang="lt-LT" sz="4800" i="1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www.partnershipforchildren.org.uk</a:t>
            </a:r>
            <a:endParaRPr kumimoji="0" lang="lt-LT" sz="4800" b="1" i="1" u="sng" strike="noStrike" kern="1200" cap="none" spc="0" normalizeH="0" baseline="0" noProof="0" dirty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0"/>
            <a:ext cx="9180512" cy="6899275"/>
          </a:xfrm>
          <a:prstGeom prst="rect">
            <a:avLst/>
          </a:prstGeom>
          <a:noFill/>
        </p:spPr>
      </p:pic>
      <p:sp>
        <p:nvSpPr>
          <p:cNvPr id="66564" name="Rectangle 4"/>
          <p:cNvSpPr>
            <a:spLocks noGrp="1"/>
          </p:cNvSpPr>
          <p:nvPr>
            <p:ph type="subTitle" idx="4294967295"/>
          </p:nvPr>
        </p:nvSpPr>
        <p:spPr>
          <a:xfrm>
            <a:off x="1371600" y="3284538"/>
            <a:ext cx="6400800" cy="13684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CA" sz="1600" dirty="0">
              <a:solidFill>
                <a:srgbClr val="3D19F3"/>
              </a:solidFill>
            </a:endParaRP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INTERNATIONAL CONFERENCE: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EFFECTIVENESS OF EARLY PREVENTION IN ENHANCING PSYCHOLOGICAL STRENGTH AND COPING SKILLS IN YOUNG CHILDREN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International early prevention programme Zippy’s Friends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en-GB" sz="1600" dirty="0">
                <a:solidFill>
                  <a:schemeClr val="bg1"/>
                </a:solidFill>
              </a:rPr>
              <a:t>10 years of activity in Lithuania -  Vilnius, 12-13 November 2009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539750" y="4581525"/>
            <a:ext cx="6480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CA"/>
          </a:p>
        </p:txBody>
      </p:sp>
      <p:pic>
        <p:nvPicPr>
          <p:cNvPr id="6" name="Picture 2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60024" cy="689927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877272"/>
            <a:ext cx="1008112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95536" y="2852936"/>
            <a:ext cx="8568952" cy="1470025"/>
          </a:xfrm>
        </p:spPr>
        <p:txBody>
          <a:bodyPr>
            <a:normAutofit/>
          </a:bodyPr>
          <a:lstStyle/>
          <a:p>
            <a:r>
              <a:rPr lang="lt-LT" sz="7200" b="1" dirty="0">
                <a:solidFill>
                  <a:srgbClr val="AE0025"/>
                </a:solidFill>
              </a:rPr>
              <a:t>Ačiū už jūsų dėmesį  </a:t>
            </a:r>
            <a:endParaRPr lang="lt-LT" sz="7200" dirty="0">
              <a:solidFill>
                <a:srgbClr val="AE0025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568952" cy="1628800"/>
          </a:xfrm>
        </p:spPr>
        <p:txBody>
          <a:bodyPr>
            <a:normAutofit/>
          </a:bodyPr>
          <a:lstStyle/>
          <a:p>
            <a:pPr lvl="0" algn="l">
              <a:lnSpc>
                <a:spcPts val="5200"/>
              </a:lnSpc>
            </a:pPr>
            <a:r>
              <a:rPr lang="lt-LT" sz="5300" b="1" dirty="0">
                <a:solidFill>
                  <a:srgbClr val="002060"/>
                </a:solidFill>
              </a:rPr>
              <a:t>Dalyvaudami programoje </a:t>
            </a:r>
            <a:br>
              <a:rPr lang="lt-LT" sz="5300" b="1" dirty="0">
                <a:solidFill>
                  <a:srgbClr val="002060"/>
                </a:solidFill>
              </a:rPr>
            </a:br>
            <a:r>
              <a:rPr lang="lt-LT" sz="5300" b="1" dirty="0">
                <a:solidFill>
                  <a:srgbClr val="002060"/>
                </a:solidFill>
              </a:rPr>
              <a:t>vaikai mokosi -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844824"/>
            <a:ext cx="4244280" cy="4781128"/>
          </a:xfrm>
        </p:spPr>
        <p:txBody>
          <a:bodyPr>
            <a:normAutofit/>
          </a:bodyPr>
          <a:lstStyle/>
          <a:p>
            <a:pPr>
              <a:spcBef>
                <a:spcPts val="1500"/>
              </a:spcBef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atpažinti savo jausmus ir kalbėti apie juos;</a:t>
            </a:r>
          </a:p>
          <a:p>
            <a:pPr>
              <a:spcBef>
                <a:spcPts val="1500"/>
              </a:spcBef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aiškiai įvardyti (pasakyti) tai, ką nori pasakyti;</a:t>
            </a:r>
          </a:p>
          <a:p>
            <a:pPr>
              <a:spcBef>
                <a:spcPts val="1500"/>
              </a:spcBef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įdėmiai klausytis;</a:t>
            </a:r>
          </a:p>
          <a:p>
            <a:pPr>
              <a:spcBef>
                <a:spcPts val="1500"/>
              </a:spcBef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kreiptis pagalbos ir padėti aplinkiniams;</a:t>
            </a:r>
          </a:p>
          <a:p>
            <a:pPr>
              <a:spcBef>
                <a:spcPts val="1500"/>
              </a:spcBef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rasti draugų ir išsaugoti draugystę;</a:t>
            </a:r>
          </a:p>
          <a:p>
            <a:endParaRPr lang="lt-L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2708920"/>
            <a:ext cx="4392488" cy="374441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įveikti vienišumą, atstūmimą ar priekabiavimą ir padėti draugui, jei prie jo priekabiaujama;</a:t>
            </a:r>
          </a:p>
          <a:p>
            <a:pPr lvl="0">
              <a:spcBef>
                <a:spcPts val="1500"/>
              </a:spcBef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spręsti konfliktus;</a:t>
            </a:r>
          </a:p>
          <a:p>
            <a:pPr lvl="0">
              <a:spcBef>
                <a:spcPts val="1500"/>
              </a:spcBef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išgyventi pasikeitimus ir netektis bei prie jų prisitaikyti.</a:t>
            </a:r>
            <a:endParaRPr lang="lt-LT" dirty="0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2895600" cy="332656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917632" y="6517853"/>
            <a:ext cx="226368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3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16416" y="6669360"/>
            <a:ext cx="601216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12398">
            <a:off x="6400283" y="844841"/>
            <a:ext cx="2264581" cy="157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4752528"/>
          </a:xfrm>
        </p:spPr>
        <p:txBody>
          <a:bodyPr>
            <a:normAutofit/>
          </a:bodyPr>
          <a:lstStyle/>
          <a:p>
            <a:pPr lvl="0"/>
            <a:r>
              <a:rPr lang="lt-LT" sz="4200" b="1" i="1" dirty="0">
                <a:solidFill>
                  <a:srgbClr val="002060"/>
                </a:solidFill>
              </a:rPr>
              <a:t>Individualūs vaikų – </a:t>
            </a:r>
            <a:br>
              <a:rPr lang="lt-LT" sz="4000" b="1" i="1" dirty="0">
                <a:solidFill>
                  <a:srgbClr val="002060"/>
                </a:solidFill>
              </a:rPr>
            </a:br>
            <a:r>
              <a:rPr lang="lt-LT" sz="3200" b="1" i="1" dirty="0">
                <a:solidFill>
                  <a:srgbClr val="002060"/>
                </a:solidFill>
              </a:rPr>
              <a:t>vienos grupės narių – </a:t>
            </a:r>
            <a:br>
              <a:rPr lang="lt-LT" sz="4000" b="1" i="1" dirty="0">
                <a:solidFill>
                  <a:srgbClr val="002060"/>
                </a:solidFill>
              </a:rPr>
            </a:br>
            <a:r>
              <a:rPr lang="lt-LT" sz="4200" b="1" i="1" dirty="0">
                <a:solidFill>
                  <a:srgbClr val="002060"/>
                </a:solidFill>
              </a:rPr>
              <a:t>dalyvaujant programoje įgyjami  socialiniai ir </a:t>
            </a:r>
            <a:br>
              <a:rPr lang="lt-LT" sz="4200" b="1" i="1" dirty="0">
                <a:solidFill>
                  <a:srgbClr val="002060"/>
                </a:solidFill>
              </a:rPr>
            </a:br>
            <a:r>
              <a:rPr lang="lt-LT" sz="4200" b="1" i="1" dirty="0">
                <a:solidFill>
                  <a:srgbClr val="002060"/>
                </a:solidFill>
              </a:rPr>
              <a:t>emocinių sunkumų įveikimo gebėjimai </a:t>
            </a:r>
            <a:br>
              <a:rPr lang="lt-LT" sz="4200" b="1" i="1" dirty="0">
                <a:solidFill>
                  <a:srgbClr val="002060"/>
                </a:solidFill>
              </a:rPr>
            </a:br>
            <a:r>
              <a:rPr lang="lt-LT" sz="4200" b="1" i="1" dirty="0">
                <a:solidFill>
                  <a:srgbClr val="002060"/>
                </a:solidFill>
              </a:rPr>
              <a:t>gerina bendrą grupės mikroklimatą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51689"/>
            <a:ext cx="3059832" cy="131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941168"/>
            <a:ext cx="3084346" cy="13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941168"/>
            <a:ext cx="3084346" cy="13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2895600" cy="332656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917632" y="6517853"/>
            <a:ext cx="226368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4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16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16416" y="6669360"/>
            <a:ext cx="601216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628800"/>
            <a:ext cx="3523661" cy="448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Autofit/>
          </a:bodyPr>
          <a:lstStyle/>
          <a:p>
            <a:pPr lvl="0" algn="l"/>
            <a:r>
              <a:rPr lang="lt-LT" sz="4800" b="1" dirty="0">
                <a:solidFill>
                  <a:srgbClr val="002060"/>
                </a:solidFill>
              </a:rPr>
              <a:t>   Vaikai – </a:t>
            </a:r>
            <a:br>
              <a:rPr lang="lt-LT" sz="4800" b="1" dirty="0">
                <a:solidFill>
                  <a:srgbClr val="002060"/>
                </a:solidFill>
              </a:rPr>
            </a:br>
            <a:r>
              <a:rPr lang="lt-LT" sz="4800" b="1" dirty="0">
                <a:solidFill>
                  <a:srgbClr val="002060"/>
                </a:solidFill>
              </a:rPr>
              <a:t> „Zipio draugų“ programos dalyviai</a:t>
            </a:r>
            <a:endParaRPr lang="lt-L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492896"/>
            <a:ext cx="4968552" cy="316835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lt-LT" sz="4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Programa skirta 5 – 7 metų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lt-LT" sz="4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skirtingų gebėjimų vaikams,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lt-LT" sz="4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kurie ugdomi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lt-LT" sz="4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lietuvių,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lt-LT" sz="4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lenkų ar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lt-LT" sz="4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    rusų kalbomis</a:t>
            </a:r>
            <a:r>
              <a:rPr lang="lt-LT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2895600" cy="332656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917632" y="6517853"/>
            <a:ext cx="226368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5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7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16416" y="6669360"/>
            <a:ext cx="601216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88424" cy="980728"/>
          </a:xfrm>
        </p:spPr>
        <p:txBody>
          <a:bodyPr>
            <a:normAutofit/>
          </a:bodyPr>
          <a:lstStyle/>
          <a:p>
            <a:pPr lvl="0"/>
            <a:r>
              <a:rPr lang="lt-LT" sz="4800" b="1" dirty="0">
                <a:solidFill>
                  <a:srgbClr val="002060"/>
                </a:solidFill>
              </a:rPr>
              <a:t>Kaip programoje mokosi vaikai?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9264" y="980728"/>
            <a:ext cx="6624736" cy="10367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lt-LT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Programą sudaro 24 valandėlės, </a:t>
            </a:r>
          </a:p>
          <a:p>
            <a:pPr>
              <a:spcBef>
                <a:spcPts val="0"/>
              </a:spcBef>
              <a:buNone/>
            </a:pPr>
            <a:r>
              <a:rPr lang="lt-LT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suskirstytos į 6 temas/dalis: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59832" y="2060848"/>
            <a:ext cx="6084168" cy="3240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Jausmai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Bendravimas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Tarpusavio santykių užmezgimas ir nutraukimas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Konflikto sprendimas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Pasikeitimo ir netekties išgyvenimas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Aft>
                <a:spcPts val="3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Įveikiame</a:t>
            </a:r>
            <a:endParaRPr kumimoji="0" lang="lt-LT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64221"/>
            <a:ext cx="2160239" cy="579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6084168" y="6525344"/>
            <a:ext cx="2895600" cy="332656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917632" y="6517853"/>
            <a:ext cx="226368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6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9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669360"/>
            <a:ext cx="611560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468390" y="5301208"/>
            <a:ext cx="66756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lt-LT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Vienos valandėlės trukmė – 45 minutės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483768" y="5949280"/>
            <a:ext cx="67714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lt-LT" sz="3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Programa trunka vienus mokslo metus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6696744" cy="1066130"/>
          </a:xfrm>
        </p:spPr>
        <p:txBody>
          <a:bodyPr>
            <a:normAutofit/>
          </a:bodyPr>
          <a:lstStyle/>
          <a:p>
            <a:pPr lvl="0" algn="l"/>
            <a:r>
              <a:rPr lang="lt-LT" sz="5300" b="1" i="1" dirty="0">
                <a:solidFill>
                  <a:srgbClr val="002060"/>
                </a:solidFill>
              </a:rPr>
              <a:t>Programos valandėlė </a:t>
            </a:r>
            <a:r>
              <a:rPr lang="lt-LT" sz="2000" dirty="0">
                <a:solidFill>
                  <a:srgbClr val="002060"/>
                </a:solidFill>
              </a:rPr>
              <a:t>(1)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4114800" cy="89269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lt-LT" sz="3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Programos taisyklės</a:t>
            </a:r>
          </a:p>
          <a:p>
            <a:pPr>
              <a:buNone/>
            </a:pPr>
            <a:endParaRPr lang="lt-LT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052736"/>
            <a:ext cx="3923928" cy="556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7504" y="2780928"/>
            <a:ext cx="4860032" cy="3168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 algn="ctr">
              <a:lnSpc>
                <a:spcPct val="120000"/>
              </a:lnSpc>
            </a:pPr>
            <a:r>
              <a:rPr lang="lt-LT" sz="3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Geros išeities taisyklė </a:t>
            </a:r>
            <a:r>
              <a:rPr lang="lt-LT" sz="3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– </a:t>
            </a:r>
          </a:p>
          <a:p>
            <a:pPr marL="342900" indent="-342900" algn="ctr">
              <a:lnSpc>
                <a:spcPct val="120000"/>
              </a:lnSpc>
            </a:pPr>
            <a:r>
              <a:rPr lang="lt-LT" sz="3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„Gera išeitis yra ta, </a:t>
            </a:r>
          </a:p>
          <a:p>
            <a:pPr marL="342900" indent="-342900" algn="ctr">
              <a:lnSpc>
                <a:spcPct val="120000"/>
              </a:lnSpc>
            </a:pPr>
            <a:r>
              <a:rPr lang="lt-LT" sz="3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kuri padeda tau </a:t>
            </a:r>
            <a:r>
              <a:rPr lang="lt-LT" sz="26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(vaikui) </a:t>
            </a:r>
            <a:r>
              <a:rPr lang="lt-LT" sz="3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pasijusti geriau</a:t>
            </a:r>
          </a:p>
          <a:p>
            <a:pPr marL="342900" indent="-342900" algn="ctr">
              <a:lnSpc>
                <a:spcPct val="120000"/>
              </a:lnSpc>
            </a:pPr>
            <a:r>
              <a:rPr lang="lt-LT" sz="37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ir neskaudina kitų.“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lt-L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2895600" cy="332656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917632" y="6517853"/>
            <a:ext cx="226368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7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9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16416" y="6669360"/>
            <a:ext cx="601216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504" y="1268760"/>
            <a:ext cx="3995936" cy="54452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1472" y="1844824"/>
            <a:ext cx="4752528" cy="3816424"/>
          </a:xfrm>
        </p:spPr>
        <p:txBody>
          <a:bodyPr/>
          <a:lstStyle/>
          <a:p>
            <a:pPr>
              <a:buNone/>
            </a:pPr>
            <a:r>
              <a:rPr lang="lt-LT" sz="3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Valandėlės struktūra:</a:t>
            </a:r>
            <a:endParaRPr lang="lt-LT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>
              <a:spcBef>
                <a:spcPts val="1500"/>
              </a:spcBef>
              <a:buFont typeface="Wingdings" pitchFamily="2" charset="2"/>
              <a:buChar char="ü"/>
            </a:pPr>
            <a:r>
              <a:rPr lang="lt-LT" sz="3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Pasakojimas</a:t>
            </a:r>
          </a:p>
          <a:p>
            <a:pPr lvl="0">
              <a:spcBef>
                <a:spcPts val="1500"/>
              </a:spcBef>
              <a:buFont typeface="Wingdings" pitchFamily="2" charset="2"/>
              <a:buChar char="ü"/>
            </a:pPr>
            <a:r>
              <a:rPr lang="lt-LT" sz="3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Pratimai ar užduotėlės</a:t>
            </a:r>
          </a:p>
          <a:p>
            <a:pPr lvl="0">
              <a:lnSpc>
                <a:spcPts val="3800"/>
              </a:lnSpc>
              <a:spcBef>
                <a:spcPts val="1500"/>
              </a:spcBef>
              <a:buFont typeface="Wingdings" pitchFamily="2" charset="2"/>
              <a:buChar char="ü"/>
            </a:pPr>
            <a:r>
              <a:rPr lang="lt-LT" sz="3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Refleksija/</a:t>
            </a:r>
          </a:p>
          <a:p>
            <a:pPr lvl="0">
              <a:lnSpc>
                <a:spcPts val="3800"/>
              </a:lnSpc>
              <a:spcBef>
                <a:spcPts val="0"/>
              </a:spcBef>
              <a:buNone/>
            </a:pPr>
            <a:r>
              <a:rPr lang="lt-LT" sz="3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grįžtamasis ryšys</a:t>
            </a:r>
          </a:p>
          <a:p>
            <a:pPr>
              <a:buNone/>
            </a:pPr>
            <a:endParaRPr lang="lt-LT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1143000"/>
          </a:xfrm>
        </p:spPr>
        <p:txBody>
          <a:bodyPr>
            <a:normAutofit/>
          </a:bodyPr>
          <a:lstStyle/>
          <a:p>
            <a:pPr lvl="0" algn="l"/>
            <a:r>
              <a:rPr lang="lt-LT" sz="5300" b="1" i="1" dirty="0">
                <a:solidFill>
                  <a:srgbClr val="002060"/>
                </a:solidFill>
              </a:rPr>
              <a:t>Programos valandėlė </a:t>
            </a:r>
            <a:r>
              <a:rPr lang="lt-LT" sz="2000" dirty="0">
                <a:solidFill>
                  <a:srgbClr val="002060"/>
                </a:solidFill>
              </a:rPr>
              <a:t>(2)</a:t>
            </a:r>
            <a:endParaRPr lang="lt-LT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369780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52120" y="6525344"/>
            <a:ext cx="2895600" cy="332656"/>
          </a:xfrm>
        </p:spPr>
        <p:txBody>
          <a:bodyPr/>
          <a:lstStyle/>
          <a:p>
            <a:r>
              <a:rPr lang="it-IT" sz="1100" i="1" dirty="0">
                <a:solidFill>
                  <a:srgbClr val="002060"/>
                </a:solidFill>
              </a:rPr>
              <a:t>VšĮ „Vaiko labui”. Programa „Zipio draugai“ </a:t>
            </a:r>
            <a:endParaRPr lang="lt-LT" sz="1100" i="1" dirty="0">
              <a:solidFill>
                <a:srgbClr val="002060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917632" y="6517853"/>
            <a:ext cx="226368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rgbClr val="002060"/>
                </a:solidFill>
              </a:rPr>
              <a:pPr/>
              <a:t>8</a:t>
            </a:fld>
            <a:endParaRPr lang="lt-LT" sz="1100" dirty="0">
              <a:solidFill>
                <a:srgbClr val="002060"/>
              </a:solidFill>
            </a:endParaRPr>
          </a:p>
        </p:txBody>
      </p:sp>
      <p:sp>
        <p:nvSpPr>
          <p:cNvPr id="9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0" y="6741368"/>
            <a:ext cx="601216" cy="116632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162050"/>
          </a:xfrm>
        </p:spPr>
        <p:txBody>
          <a:bodyPr>
            <a:normAutofit fontScale="90000"/>
          </a:bodyPr>
          <a:lstStyle/>
          <a:p>
            <a:pPr lvl="0"/>
            <a:r>
              <a:rPr lang="lt-LT" sz="5300" i="1" dirty="0">
                <a:solidFill>
                  <a:schemeClr val="bg1"/>
                </a:solidFill>
              </a:rPr>
              <a:t>Programos pedagogai </a:t>
            </a:r>
            <a:r>
              <a:rPr lang="lt-LT" sz="2200" dirty="0">
                <a:solidFill>
                  <a:schemeClr val="bg1"/>
                </a:solidFill>
              </a:rPr>
              <a:t>(1)</a:t>
            </a:r>
            <a:br>
              <a:rPr lang="lt-LT" dirty="0">
                <a:solidFill>
                  <a:schemeClr val="bg1"/>
                </a:solidFill>
              </a:rPr>
            </a:br>
            <a:endParaRPr lang="lt-LT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1556792"/>
            <a:ext cx="9144000" cy="1417836"/>
          </a:xfrm>
        </p:spPr>
        <p:txBody>
          <a:bodyPr>
            <a:noAutofit/>
          </a:bodyPr>
          <a:lstStyle/>
          <a:p>
            <a:r>
              <a:rPr lang="lt-LT" sz="3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Valandėles vaikams veda programos „Zipio draugai“ kvalifikaciją įgijęs grupės/klasės pedagogas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83568" y="2924944"/>
            <a:ext cx="8363272" cy="1417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justLow" fontAlgn="base">
              <a:spcBef>
                <a:spcPct val="0"/>
              </a:spcBef>
              <a:spcAft>
                <a:spcPct val="0"/>
              </a:spcAft>
            </a:pPr>
            <a:r>
              <a:rPr lang="lt-LT" sz="3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Programos pedagogo kvalifikacija įgyjama specialiuose tęstiniuose mokymuose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547664" y="4509120"/>
            <a:ext cx="7596336" cy="1417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lt-LT" sz="33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Programos pedagogo kvalifikaciją Lietuvoje turi daugiau kaip 4000 pedagogų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116632"/>
            <a:ext cx="853228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330512"/>
            <a:ext cx="1368152" cy="238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580112" y="6525344"/>
            <a:ext cx="2895600" cy="332656"/>
          </a:xfrm>
        </p:spPr>
        <p:txBody>
          <a:bodyPr/>
          <a:lstStyle/>
          <a:p>
            <a:r>
              <a:rPr lang="it-IT" sz="1100" i="1" dirty="0">
                <a:solidFill>
                  <a:schemeClr val="bg1"/>
                </a:solidFill>
              </a:rPr>
              <a:t>VšĮ „Vaiko labui”. Programa „Zipio draugai“ </a:t>
            </a:r>
            <a:endParaRPr lang="lt-LT" sz="1100" i="1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917632" y="6517853"/>
            <a:ext cx="226368" cy="340147"/>
          </a:xfrm>
        </p:spPr>
        <p:txBody>
          <a:bodyPr/>
          <a:lstStyle/>
          <a:p>
            <a:fld id="{8747F1E0-CA06-412C-AF0B-2A93FA54B791}" type="slidenum">
              <a:rPr lang="lt-LT" sz="1100" smtClean="0">
                <a:solidFill>
                  <a:schemeClr val="bg1"/>
                </a:solidFill>
              </a:rPr>
              <a:pPr/>
              <a:t>9</a:t>
            </a:fld>
            <a:endParaRPr lang="lt-LT" sz="1100" dirty="0">
              <a:solidFill>
                <a:schemeClr val="bg1"/>
              </a:solidFill>
            </a:endParaRPr>
          </a:p>
        </p:txBody>
      </p:sp>
      <p:sp>
        <p:nvSpPr>
          <p:cNvPr id="13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16416" y="6669360"/>
            <a:ext cx="611560" cy="188640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txBody>
          <a:bodyPr wrap="none" anchor="ctr"/>
          <a:lstStyle/>
          <a:p>
            <a:pPr algn="ctr" eaLnBrk="0" hangingPunct="0"/>
            <a:endParaRPr lang="en-GB" sz="2400" b="0" i="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970</Words>
  <Application>Microsoft Office PowerPoint</Application>
  <PresentationFormat>On-screen Show (4:3)</PresentationFormat>
  <Paragraphs>183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Office Theme</vt:lpstr>
      <vt:lpstr>„Zipio draugai“ </vt:lpstr>
      <vt:lpstr>Programos „Zipio draugai“ tikslas - </vt:lpstr>
      <vt:lpstr>Dalyvaudami programoje  vaikai mokosi -</vt:lpstr>
      <vt:lpstr>Individualūs vaikų –  vienos grupės narių –  dalyvaujant programoje įgyjami  socialiniai ir  emocinių sunkumų įveikimo gebėjimai  gerina bendrą grupės mikroklimatą</vt:lpstr>
      <vt:lpstr>   Vaikai –   „Zipio draugų“ programos dalyviai</vt:lpstr>
      <vt:lpstr>Kaip programoje mokosi vaikai?</vt:lpstr>
      <vt:lpstr>Programos valandėlė (1)</vt:lpstr>
      <vt:lpstr>Programos valandėlė (2)</vt:lpstr>
      <vt:lpstr>Programos pedagogai (1) </vt:lpstr>
      <vt:lpstr>Programos pedagogai (2) </vt:lpstr>
      <vt:lpstr>Ar tikrai programa „Zipio draugai“ padeda vaikui? ar ji veikia?</vt:lpstr>
      <vt:lpstr>Programa „Zipio draugai” vykdoma (1)</vt:lpstr>
      <vt:lpstr>Programa „Zipio draugai” vykdoma (2)</vt:lpstr>
      <vt:lpstr>Programos dalyviai (1)</vt:lpstr>
      <vt:lpstr>PowerPoint Presentation</vt:lpstr>
      <vt:lpstr>Programa „Zipio draugai“ Lietuvoje įgyvendinama</vt:lpstr>
      <vt:lpstr>PowerPoint Presentation</vt:lpstr>
      <vt:lpstr>PowerPoint Presentation</vt:lpstr>
      <vt:lpstr>PowerPoint Presentation</vt:lpstr>
      <vt:lpstr>Daugiau informacijos  ir specialiai tėvams skirtą  programos „Zipio draugai“ medžiagą rasite</vt:lpstr>
      <vt:lpstr>Ačiū už jūsų dėmesį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„Zipio draugai“</dc:title>
  <dc:creator>Aurelija</dc:creator>
  <cp:lastModifiedBy>Vaiko labui</cp:lastModifiedBy>
  <cp:revision>89</cp:revision>
  <dcterms:created xsi:type="dcterms:W3CDTF">2015-02-23T14:36:26Z</dcterms:created>
  <dcterms:modified xsi:type="dcterms:W3CDTF">2023-08-16T11:34:41Z</dcterms:modified>
</cp:coreProperties>
</file>